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6"/>
  </p:notesMasterIdLst>
  <p:sldIdLst>
    <p:sldId id="256" r:id="rId2"/>
    <p:sldId id="330" r:id="rId3"/>
    <p:sldId id="331" r:id="rId4"/>
    <p:sldId id="332" r:id="rId5"/>
    <p:sldId id="333" r:id="rId6"/>
    <p:sldId id="334" r:id="rId7"/>
    <p:sldId id="335" r:id="rId8"/>
    <p:sldId id="336" r:id="rId9"/>
    <p:sldId id="337" r:id="rId10"/>
    <p:sldId id="338" r:id="rId11"/>
    <p:sldId id="339" r:id="rId12"/>
    <p:sldId id="375" r:id="rId13"/>
    <p:sldId id="341" r:id="rId14"/>
    <p:sldId id="342" r:id="rId15"/>
    <p:sldId id="343" r:id="rId16"/>
    <p:sldId id="345" r:id="rId17"/>
    <p:sldId id="346" r:id="rId18"/>
    <p:sldId id="347" r:id="rId19"/>
    <p:sldId id="348" r:id="rId20"/>
    <p:sldId id="349" r:id="rId21"/>
    <p:sldId id="354" r:id="rId22"/>
    <p:sldId id="356" r:id="rId23"/>
    <p:sldId id="357" r:id="rId24"/>
    <p:sldId id="358" r:id="rId25"/>
    <p:sldId id="359" r:id="rId26"/>
    <p:sldId id="360" r:id="rId27"/>
    <p:sldId id="361" r:id="rId28"/>
    <p:sldId id="370" r:id="rId29"/>
    <p:sldId id="371" r:id="rId30"/>
    <p:sldId id="372" r:id="rId31"/>
    <p:sldId id="355" r:id="rId32"/>
    <p:sldId id="362" r:id="rId33"/>
    <p:sldId id="366" r:id="rId34"/>
    <p:sldId id="363" r:id="rId35"/>
    <p:sldId id="365" r:id="rId36"/>
    <p:sldId id="364" r:id="rId37"/>
    <p:sldId id="367" r:id="rId38"/>
    <p:sldId id="368" r:id="rId39"/>
    <p:sldId id="369" r:id="rId40"/>
    <p:sldId id="389" r:id="rId41"/>
    <p:sldId id="391" r:id="rId42"/>
    <p:sldId id="376" r:id="rId43"/>
    <p:sldId id="377" r:id="rId44"/>
    <p:sldId id="390" r:id="rId45"/>
    <p:sldId id="378" r:id="rId46"/>
    <p:sldId id="380" r:id="rId47"/>
    <p:sldId id="379" r:id="rId48"/>
    <p:sldId id="381" r:id="rId49"/>
    <p:sldId id="382" r:id="rId50"/>
    <p:sldId id="397" r:id="rId51"/>
    <p:sldId id="383" r:id="rId52"/>
    <p:sldId id="384" r:id="rId53"/>
    <p:sldId id="393" r:id="rId54"/>
    <p:sldId id="262" r:id="rId55"/>
    <p:sldId id="264" r:id="rId56"/>
    <p:sldId id="263" r:id="rId57"/>
    <p:sldId id="394" r:id="rId58"/>
    <p:sldId id="388" r:id="rId59"/>
    <p:sldId id="308" r:id="rId60"/>
    <p:sldId id="265" r:id="rId61"/>
    <p:sldId id="266" r:id="rId62"/>
    <p:sldId id="268" r:id="rId63"/>
    <p:sldId id="385" r:id="rId64"/>
    <p:sldId id="395" r:id="rId65"/>
    <p:sldId id="386" r:id="rId66"/>
    <p:sldId id="387" r:id="rId67"/>
    <p:sldId id="392" r:id="rId68"/>
    <p:sldId id="396" r:id="rId69"/>
    <p:sldId id="399" r:id="rId70"/>
    <p:sldId id="269" r:id="rId71"/>
    <p:sldId id="400" r:id="rId72"/>
    <p:sldId id="402" r:id="rId73"/>
    <p:sldId id="403" r:id="rId74"/>
    <p:sldId id="404" r:id="rId75"/>
    <p:sldId id="405" r:id="rId76"/>
    <p:sldId id="272" r:id="rId77"/>
    <p:sldId id="406" r:id="rId78"/>
    <p:sldId id="401" r:id="rId79"/>
    <p:sldId id="407" r:id="rId80"/>
    <p:sldId id="318" r:id="rId81"/>
    <p:sldId id="319" r:id="rId82"/>
    <p:sldId id="323" r:id="rId83"/>
    <p:sldId id="324" r:id="rId84"/>
    <p:sldId id="257" r:id="rId85"/>
    <p:sldId id="258" r:id="rId86"/>
    <p:sldId id="259" r:id="rId87"/>
    <p:sldId id="261" r:id="rId88"/>
    <p:sldId id="260" r:id="rId89"/>
    <p:sldId id="325" r:id="rId90"/>
    <p:sldId id="326" r:id="rId91"/>
    <p:sldId id="327" r:id="rId92"/>
    <p:sldId id="328" r:id="rId93"/>
    <p:sldId id="270" r:id="rId94"/>
    <p:sldId id="398" r:id="rId9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89" autoAdjust="0"/>
  </p:normalViewPr>
  <p:slideViewPr>
    <p:cSldViewPr snapToGrid="0">
      <p:cViewPr varScale="1">
        <p:scale>
          <a:sx n="57" d="100"/>
          <a:sy n="57" d="100"/>
        </p:scale>
        <p:origin x="93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825BA-FFA3-4E98-B8E9-C170F13D596D}" type="datetimeFigureOut">
              <a:rPr lang="zh-CN" altLang="en-US" smtClean="0"/>
              <a:t>2023/12/29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5CD8B-75B0-4C5F-A703-FDCF5AB53850}" type="slidenum">
              <a:rPr lang="zh-CN" altLang="en-US" smtClean="0"/>
              <a:t>‹#›</a:t>
            </a:fld>
            <a:endParaRPr lang="zh-CN" altLang="en-US"/>
          </a:p>
        </p:txBody>
      </p:sp>
    </p:spTree>
    <p:extLst>
      <p:ext uri="{BB962C8B-B14F-4D97-AF65-F5344CB8AC3E}">
        <p14:creationId xmlns:p14="http://schemas.microsoft.com/office/powerpoint/2010/main" val="333164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abs/1905.09272"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arxiv.org/abs/1911.05722"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rxiv.org/abs/1905.06922"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yann.lecun.com/exdb/publis/pdf/chopra-05.pdf"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rxiv.org/abs/1808.06670"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xiv.org/abs/1807.03748"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zhuanlan.zhihu.com/p/378953015"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360doc.com/content/21/0617/22/73546223_982509343.s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Kullback%E2%80%93Leibler_divergence#Interpretations" TargetMode="External"/><Relationship Id="rId2" Type="http://schemas.openxmlformats.org/officeDocument/2006/relationships/slide" Target="../slides/slide88.xml"/><Relationship Id="rId1" Type="http://schemas.openxmlformats.org/officeDocument/2006/relationships/notesMaster" Target="../notesMasters/notesMaster1.xml"/><Relationship Id="rId5" Type="http://schemas.openxmlformats.org/officeDocument/2006/relationships/hyperlink" Target="https://en.wikipedia.org/wiki/Surprisal" TargetMode="External"/><Relationship Id="rId4" Type="http://schemas.openxmlformats.org/officeDocument/2006/relationships/hyperlink" Target="https://en.wikipedia.org/wiki/Expected_valu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⾃监督学习算法分为两种： 生成式自监督学习与对比式自监督学习</a:t>
            </a:r>
            <a:endParaRPr lang="en-US" altLang="zh-CN" dirty="0"/>
          </a:p>
          <a:p>
            <a:r>
              <a:rPr lang="zh-CN" altLang="en-US" dirty="0"/>
              <a:t>生成式：训练编码器将输入</a:t>
            </a:r>
            <a:r>
              <a:rPr lang="en-US" altLang="zh-CN" dirty="0"/>
              <a:t>x</a:t>
            </a:r>
            <a:r>
              <a:rPr lang="zh-CN" altLang="en-US" dirty="0"/>
              <a:t>编码成显式向量</a:t>
            </a:r>
            <a:r>
              <a:rPr lang="en-US" altLang="zh-CN" dirty="0"/>
              <a:t>z</a:t>
            </a:r>
            <a:r>
              <a:rPr lang="zh-CN" altLang="en-US" dirty="0"/>
              <a:t>，解码器从</a:t>
            </a:r>
            <a:r>
              <a:rPr lang="en-US" altLang="zh-CN" dirty="0"/>
              <a:t>z</a:t>
            </a:r>
            <a:r>
              <a:rPr lang="zh-CN" altLang="en-US" dirty="0"/>
              <a:t>重建</a:t>
            </a:r>
            <a:r>
              <a:rPr lang="en-US" altLang="zh-CN" dirty="0"/>
              <a:t>x</a:t>
            </a:r>
            <a:r>
              <a:rPr lang="zh-CN" altLang="en-US" dirty="0"/>
              <a:t>，最小化重建误差；       </a:t>
            </a:r>
            <a:endParaRPr lang="en-US" altLang="zh-CN" dirty="0"/>
          </a:p>
          <a:p>
            <a:r>
              <a:rPr lang="zh-CN" altLang="en-US" dirty="0"/>
              <a:t>对比式：编码器将输入</a:t>
            </a:r>
            <a:r>
              <a:rPr lang="en-US" altLang="zh-CN" dirty="0"/>
              <a:t>x</a:t>
            </a:r>
            <a:r>
              <a:rPr lang="zh-CN" altLang="en-US" dirty="0"/>
              <a:t>编码成显式向量</a:t>
            </a:r>
            <a:r>
              <a:rPr lang="en-US" altLang="zh-CN" dirty="0"/>
              <a:t>z</a:t>
            </a:r>
            <a:r>
              <a:rPr lang="zh-CN" altLang="en-US" dirty="0"/>
              <a:t>以度量相似性（例如互信息最大化）。（对⽐学习要做的就是学习⼀个编码器</a:t>
            </a:r>
            <a:r>
              <a:rPr lang="en-US" altLang="zh-CN" dirty="0"/>
              <a:t>f</a:t>
            </a:r>
            <a:r>
              <a:rPr lang="zh-CN" altLang="en-US" dirty="0"/>
              <a:t>，这个编码器</a:t>
            </a:r>
            <a:r>
              <a:rPr lang="en-US" altLang="zh-CN" dirty="0"/>
              <a:t>f</a:t>
            </a:r>
            <a:r>
              <a:rPr lang="zh-CN" altLang="en-US" dirty="0"/>
              <a:t>能够拉近</a:t>
            </a:r>
            <a:r>
              <a:rPr lang="en-US" altLang="zh-CN" dirty="0"/>
              <a:t>x</a:t>
            </a:r>
            <a:r>
              <a:rPr lang="zh-CN" altLang="en-US" dirty="0"/>
              <a:t>与其正样本间的距离，推远</a:t>
            </a:r>
            <a:r>
              <a:rPr lang="en-US" altLang="zh-CN" dirty="0"/>
              <a:t>x</a:t>
            </a:r>
            <a:r>
              <a:rPr lang="zh-CN" altLang="en-US" dirty="0"/>
              <a:t>与其负样本之间的距离</a:t>
            </a:r>
            <a:endParaRPr lang="en-US" altLang="zh-CN" dirty="0"/>
          </a:p>
          <a:p>
            <a:r>
              <a:rPr lang="en-US" altLang="zh-CN" dirty="0"/>
              <a:t>Proxy tasks</a:t>
            </a:r>
            <a:r>
              <a:rPr lang="zh-CN" altLang="en-US" dirty="0"/>
              <a:t>（辅助任务</a:t>
            </a:r>
            <a:r>
              <a:rPr lang="en-US" altLang="zh-CN" dirty="0"/>
              <a:t>/</a:t>
            </a:r>
            <a:r>
              <a:rPr lang="zh-CN" altLang="en-US" dirty="0"/>
              <a:t>代理任务）：其中辅助任务的指的是为达到特定训练任务⽽设计的间接任务，</a:t>
            </a:r>
            <a:r>
              <a:rPr lang="en-US" altLang="zh-CN" dirty="0"/>
              <a:t>pretext</a:t>
            </a:r>
            <a:r>
              <a:rPr lang="zh-CN" altLang="en-US" dirty="0"/>
              <a:t>任务的好处是为了简化原任务的求解，在深度学习中就是避免人工标记样本，实现⽆监督的语义提取。</a:t>
            </a:r>
            <a:r>
              <a:rPr lang="en-US" altLang="zh-CN" dirty="0"/>
              <a:t>Pretext</a:t>
            </a:r>
            <a:r>
              <a:rPr lang="zh-CN" altLang="en-US" dirty="0"/>
              <a:t>任务可以进⼀步理解为：对⽬标任务有帮助的辅助任务。主要</a:t>
            </a:r>
            <a:r>
              <a:rPr lang="en-US" altLang="zh-CN" dirty="0"/>
              <a:t>pretext task</a:t>
            </a:r>
            <a:r>
              <a:rPr lang="zh-CN" altLang="en-US" dirty="0"/>
              <a:t>包括：图像旋转、图像着⾊、图像修复，即类似于数据增强的操作。</a:t>
            </a:r>
            <a:endParaRPr lang="en-US" altLang="zh-CN" dirty="0"/>
          </a:p>
          <a:p>
            <a:r>
              <a:rPr lang="zh-CN" altLang="en-US" sz="1200" b="0" i="0" kern="1200" dirty="0">
                <a:solidFill>
                  <a:schemeClr val="tx1"/>
                </a:solidFill>
                <a:effectLst/>
                <a:latin typeface="+mn-lt"/>
                <a:ea typeface="+mn-ea"/>
                <a:cs typeface="+mn-cs"/>
              </a:rPr>
              <a:t>根据认为设计的不同的</a:t>
            </a:r>
            <a:r>
              <a:rPr lang="en-US" altLang="zh-CN" sz="1200" b="0" i="0" kern="1200" dirty="0">
                <a:solidFill>
                  <a:schemeClr val="tx1"/>
                </a:solidFill>
                <a:effectLst/>
                <a:latin typeface="+mn-lt"/>
                <a:ea typeface="+mn-ea"/>
                <a:cs typeface="+mn-cs"/>
              </a:rPr>
              <a:t>pretext</a:t>
            </a:r>
            <a:r>
              <a:rPr lang="zh-CN" altLang="en-US" sz="1200" b="0" i="0" kern="1200" dirty="0">
                <a:solidFill>
                  <a:schemeClr val="tx1"/>
                </a:solidFill>
                <a:effectLst/>
                <a:latin typeface="+mn-lt"/>
                <a:ea typeface="+mn-ea"/>
                <a:cs typeface="+mn-cs"/>
              </a:rPr>
              <a:t>方法，自监督可以分为：</a:t>
            </a:r>
          </a:p>
          <a:p>
            <a:r>
              <a:rPr lang="zh-CN" altLang="en-US" sz="1200" b="0" i="0" kern="1200" dirty="0">
                <a:solidFill>
                  <a:schemeClr val="tx1"/>
                </a:solidFill>
                <a:effectLst/>
                <a:latin typeface="+mn-lt"/>
                <a:ea typeface="+mn-ea"/>
                <a:cs typeface="+mn-cs"/>
              </a:rPr>
              <a:t>基于上下文</a:t>
            </a:r>
            <a:r>
              <a:rPr lang="en-US" altLang="zh-CN" sz="1200" b="0" i="0" kern="1200" dirty="0">
                <a:solidFill>
                  <a:schemeClr val="tx1"/>
                </a:solidFill>
                <a:effectLst/>
                <a:latin typeface="+mn-lt"/>
                <a:ea typeface="+mn-ea"/>
                <a:cs typeface="+mn-cs"/>
              </a:rPr>
              <a:t>context</a:t>
            </a:r>
            <a:r>
              <a:rPr lang="zh-CN" altLang="en-US" sz="1200" b="0" i="0" kern="1200" dirty="0">
                <a:solidFill>
                  <a:schemeClr val="tx1"/>
                </a:solidFill>
                <a:effectLst/>
                <a:latin typeface="+mn-lt"/>
                <a:ea typeface="+mn-ea"/>
                <a:cs typeface="+mn-cs"/>
              </a:rPr>
              <a:t>：预训练</a:t>
            </a:r>
            <a:r>
              <a:rPr lang="en-US" altLang="zh-CN" sz="1200" b="0" i="0" kern="1200" dirty="0">
                <a:solidFill>
                  <a:schemeClr val="tx1"/>
                </a:solidFill>
                <a:effectLst/>
                <a:latin typeface="+mn-lt"/>
                <a:ea typeface="+mn-ea"/>
                <a:cs typeface="+mn-cs"/>
              </a:rPr>
              <a:t>LM</a:t>
            </a:r>
            <a:r>
              <a:rPr lang="zh-CN" altLang="en-US" sz="1200" b="0" i="0" kern="1200" dirty="0">
                <a:solidFill>
                  <a:schemeClr val="tx1"/>
                </a:solidFill>
                <a:effectLst/>
                <a:latin typeface="+mn-lt"/>
                <a:ea typeface="+mn-ea"/>
                <a:cs typeface="+mn-cs"/>
              </a:rPr>
              <a:t>、蒸馏、数据增强、伪标签、</a:t>
            </a:r>
            <a:r>
              <a:rPr lang="en-US" altLang="zh-CN" sz="1200" b="0" i="0" kern="1200" dirty="0">
                <a:solidFill>
                  <a:schemeClr val="tx1"/>
                </a:solidFill>
                <a:effectLst/>
                <a:latin typeface="+mn-lt"/>
                <a:ea typeface="+mn-ea"/>
                <a:cs typeface="+mn-cs"/>
              </a:rPr>
              <a:t>self-training</a:t>
            </a:r>
            <a:r>
              <a:rPr lang="zh-CN" altLang="en-US" sz="1200" b="0" i="0" kern="1200" dirty="0">
                <a:solidFill>
                  <a:schemeClr val="tx1"/>
                </a:solidFill>
                <a:effectLst/>
                <a:latin typeface="+mn-lt"/>
                <a:ea typeface="+mn-ea"/>
                <a:cs typeface="+mn-cs"/>
              </a:rPr>
              <a:t>等</a:t>
            </a:r>
          </a:p>
          <a:p>
            <a:r>
              <a:rPr lang="zh-CN" altLang="en-US" sz="1200" b="0" i="0" kern="1200" dirty="0">
                <a:solidFill>
                  <a:schemeClr val="tx1"/>
                </a:solidFill>
                <a:effectLst/>
                <a:latin typeface="+mn-lt"/>
                <a:ea typeface="+mn-ea"/>
                <a:cs typeface="+mn-cs"/>
              </a:rPr>
              <a:t>基于时序</a:t>
            </a:r>
          </a:p>
          <a:p>
            <a:r>
              <a:rPr lang="zh-CN" altLang="en-US" sz="1200" b="0" i="0" kern="1200" dirty="0">
                <a:solidFill>
                  <a:schemeClr val="tx1"/>
                </a:solidFill>
                <a:effectLst/>
                <a:latin typeface="+mn-lt"/>
                <a:ea typeface="+mn-ea"/>
                <a:cs typeface="+mn-cs"/>
              </a:rPr>
              <a:t>基于对比：</a:t>
            </a:r>
            <a:r>
              <a:rPr lang="en-US" altLang="zh-CN" sz="1200" b="0" i="0" kern="1200" dirty="0">
                <a:solidFill>
                  <a:schemeClr val="tx1"/>
                </a:solidFill>
                <a:effectLst/>
                <a:latin typeface="+mn-lt"/>
                <a:ea typeface="+mn-ea"/>
                <a:cs typeface="+mn-cs"/>
              </a:rPr>
              <a:t>contrastive learning</a:t>
            </a:r>
            <a:r>
              <a:rPr lang="zh-CN" altLang="en-US" sz="1200" b="1" i="0" kern="1200" dirty="0">
                <a:solidFill>
                  <a:schemeClr val="tx1"/>
                </a:solidFill>
                <a:effectLst/>
                <a:latin typeface="+mn-lt"/>
                <a:ea typeface="+mn-ea"/>
                <a:cs typeface="+mn-cs"/>
              </a:rPr>
              <a:t>通过对比学习来完成自监督学习</a:t>
            </a:r>
            <a:endParaRPr lang="zh-CN" altLang="en-US" sz="1200" b="0" i="0" kern="1200" dirty="0">
              <a:solidFill>
                <a:schemeClr val="tx1"/>
              </a:solidFill>
              <a:effectLst/>
              <a:latin typeface="+mn-lt"/>
              <a:ea typeface="+mn-ea"/>
              <a:cs typeface="+mn-cs"/>
            </a:endParaRPr>
          </a:p>
          <a:p>
            <a:r>
              <a:rPr lang="en-US" altLang="zh-CN" dirty="0"/>
              <a:t>https://blog.csdn.net/weixin_43135178/article/details/126354825</a:t>
            </a:r>
          </a:p>
          <a:p>
            <a:r>
              <a:rPr lang="en-US" altLang="zh-CN" dirty="0"/>
              <a:t>https://blog.csdn.net/weixin_43135178/article/details/126349526</a:t>
            </a:r>
          </a:p>
          <a:p>
            <a:r>
              <a:rPr lang="en-US" altLang="zh-CN" dirty="0"/>
              <a:t>https://zhuanlan.zhihu.com/p/470914640</a:t>
            </a:r>
          </a:p>
          <a:p>
            <a:r>
              <a:rPr lang="en-US" altLang="zh-CN" dirty="0"/>
              <a:t>https://zhuanlan.zhihu.com/p/474847821</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2</a:t>
            </a:fld>
            <a:endParaRPr lang="zh-CN" altLang="en-US"/>
          </a:p>
        </p:txBody>
      </p:sp>
    </p:spTree>
    <p:extLst>
      <p:ext uri="{BB962C8B-B14F-4D97-AF65-F5344CB8AC3E}">
        <p14:creationId xmlns:p14="http://schemas.microsoft.com/office/powerpoint/2010/main" val="3137763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之前介绍的方法大多是基于样本自身的信息，比如旋转、色彩、裁剪等。而样本间其实也是具有很多约束关系的，这里我们来介绍利用时序约束来进行自监督学习的方法。最能体现时序的数据类型就是视频了（</a:t>
            </a:r>
            <a:r>
              <a:rPr lang="en-US" altLang="zh-CN" sz="1200" b="0" i="0" kern="1200" dirty="0">
                <a:solidFill>
                  <a:schemeClr val="tx1"/>
                </a:solidFill>
                <a:effectLst/>
                <a:latin typeface="+mn-lt"/>
                <a:ea typeface="+mn-ea"/>
                <a:cs typeface="+mn-cs"/>
              </a:rPr>
              <a:t>video</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第一种思想是基于帧的相似性</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，对于视频中的每一帧，其实存在着特征相似的概念，简单来说我们可以认为视频中的相邻帧特征是相似的，而相隔较远的视频帧是不相似的，通过构建这种相似（</a:t>
            </a:r>
            <a:r>
              <a:rPr lang="en-US" altLang="zh-CN" sz="1200" b="0" i="0" kern="1200" dirty="0">
                <a:solidFill>
                  <a:schemeClr val="tx1"/>
                </a:solidFill>
                <a:effectLst/>
                <a:latin typeface="+mn-lt"/>
                <a:ea typeface="+mn-ea"/>
                <a:cs typeface="+mn-cs"/>
              </a:rPr>
              <a:t>position</a:t>
            </a:r>
            <a:r>
              <a:rPr lang="zh-CN" altLang="en-US" sz="1200" b="0" i="0" kern="1200" dirty="0">
                <a:solidFill>
                  <a:schemeClr val="tx1"/>
                </a:solidFill>
                <a:effectLst/>
                <a:latin typeface="+mn-lt"/>
                <a:ea typeface="+mn-ea"/>
                <a:cs typeface="+mn-cs"/>
              </a:rPr>
              <a:t>）和不相似（</a:t>
            </a:r>
            <a:r>
              <a:rPr lang="en-US" altLang="zh-CN" sz="1200" b="0" i="0" kern="1200" dirty="0">
                <a:solidFill>
                  <a:schemeClr val="tx1"/>
                </a:solidFill>
                <a:effectLst/>
                <a:latin typeface="+mn-lt"/>
                <a:ea typeface="+mn-ea"/>
                <a:cs typeface="+mn-cs"/>
              </a:rPr>
              <a:t>negative</a:t>
            </a:r>
            <a:r>
              <a:rPr lang="zh-CN" altLang="en-US" sz="1200" b="0" i="0" kern="1200" dirty="0">
                <a:solidFill>
                  <a:schemeClr val="tx1"/>
                </a:solidFill>
                <a:effectLst/>
                <a:latin typeface="+mn-lt"/>
                <a:ea typeface="+mn-ea"/>
                <a:cs typeface="+mn-cs"/>
              </a:rPr>
              <a:t>）的样本来进行自监督约束</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47</a:t>
            </a:fld>
            <a:endParaRPr lang="zh-CN" altLang="en-US"/>
          </a:p>
        </p:txBody>
      </p:sp>
    </p:spTree>
    <p:extLst>
      <p:ext uri="{BB962C8B-B14F-4D97-AF65-F5344CB8AC3E}">
        <p14:creationId xmlns:p14="http://schemas.microsoft.com/office/powerpoint/2010/main" val="1013879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Unsupervised Learning of Visual Representations using Videos</a:t>
            </a:r>
          </a:p>
          <a:p>
            <a:r>
              <a:rPr lang="zh-CN" altLang="en-US" sz="1200" b="0" i="0" kern="1200" dirty="0">
                <a:solidFill>
                  <a:schemeClr val="tx1"/>
                </a:solidFill>
                <a:effectLst/>
                <a:latin typeface="+mn-lt"/>
                <a:ea typeface="+mn-ea"/>
                <a:cs typeface="+mn-cs"/>
              </a:rPr>
              <a:t>对于同一个物体的拍摄是可能存在多个视角（</a:t>
            </a:r>
            <a:r>
              <a:rPr lang="en-US" altLang="zh-CN" sz="1200" b="0" i="0" kern="1200" dirty="0">
                <a:solidFill>
                  <a:schemeClr val="tx1"/>
                </a:solidFill>
                <a:effectLst/>
                <a:latin typeface="+mn-lt"/>
                <a:ea typeface="+mn-ea"/>
                <a:cs typeface="+mn-cs"/>
              </a:rPr>
              <a:t>multi-view</a:t>
            </a:r>
            <a:r>
              <a:rPr lang="zh-CN" altLang="en-US" sz="1200" b="0" i="0" kern="1200" dirty="0">
                <a:solidFill>
                  <a:schemeClr val="tx1"/>
                </a:solidFill>
                <a:effectLst/>
                <a:latin typeface="+mn-lt"/>
                <a:ea typeface="+mn-ea"/>
                <a:cs typeface="+mn-cs"/>
              </a:rPr>
              <a:t>），对于多个视角中的同一帧，可以认为特征是相似的，对于不同帧可以认为是不相似的。</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ICCV 2015 [18]</a:t>
            </a:r>
            <a:r>
              <a:rPr lang="zh-CN" altLang="en-US" sz="1200" b="0" i="0" kern="1200" dirty="0">
                <a:solidFill>
                  <a:schemeClr val="tx1"/>
                </a:solidFill>
                <a:effectLst/>
                <a:latin typeface="+mn-lt"/>
                <a:ea typeface="+mn-ea"/>
                <a:cs typeface="+mn-cs"/>
              </a:rPr>
              <a:t>的基于无监督追踪方法，首先在大量的无标签视频中进行无监督追踪，获取大量的物体追踪框。那么对于一个物体追踪框在不同帧的特征应该是相似的（</a:t>
            </a:r>
            <a:r>
              <a:rPr lang="en-US" altLang="zh-CN" sz="1200" b="0" i="0" kern="1200" dirty="0">
                <a:solidFill>
                  <a:schemeClr val="tx1"/>
                </a:solidFill>
                <a:effectLst/>
                <a:latin typeface="+mn-lt"/>
                <a:ea typeface="+mn-ea"/>
                <a:cs typeface="+mn-cs"/>
              </a:rPr>
              <a:t>positive</a:t>
            </a:r>
            <a:r>
              <a:rPr lang="zh-CN" altLang="en-US" sz="1200" b="0" i="0" kern="1200" dirty="0">
                <a:solidFill>
                  <a:schemeClr val="tx1"/>
                </a:solidFill>
                <a:effectLst/>
                <a:latin typeface="+mn-lt"/>
                <a:ea typeface="+mn-ea"/>
                <a:cs typeface="+mn-cs"/>
              </a:rPr>
              <a:t>），而对于不同物体的追踪框中的特征应该是不相似的（</a:t>
            </a:r>
            <a:r>
              <a:rPr lang="en-US" altLang="zh-CN" sz="1200" b="0" i="0" kern="1200" dirty="0">
                <a:solidFill>
                  <a:schemeClr val="tx1"/>
                </a:solidFill>
                <a:effectLst/>
                <a:latin typeface="+mn-lt"/>
                <a:ea typeface="+mn-ea"/>
                <a:cs typeface="+mn-cs"/>
              </a:rPr>
              <a:t>negative</a:t>
            </a:r>
            <a:r>
              <a:rPr lang="zh-CN" altLang="en-US" sz="1200" b="0" i="0" kern="1200" dirty="0">
                <a:solidFill>
                  <a:schemeClr val="tx1"/>
                </a:solidFill>
                <a:effectLst/>
                <a:latin typeface="+mn-lt"/>
                <a:ea typeface="+mn-ea"/>
                <a:cs typeface="+mn-cs"/>
              </a:rPr>
              <a:t>）</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48</a:t>
            </a:fld>
            <a:endParaRPr lang="zh-CN" altLang="en-US"/>
          </a:p>
        </p:txBody>
      </p:sp>
    </p:spTree>
    <p:extLst>
      <p:ext uri="{BB962C8B-B14F-4D97-AF65-F5344CB8AC3E}">
        <p14:creationId xmlns:p14="http://schemas.microsoft.com/office/powerpoint/2010/main" val="4119744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除了基于特征相似性外，视频的先后顺序也是一种自监督信息。比如</a:t>
            </a:r>
            <a:r>
              <a:rPr lang="en-US" altLang="zh-CN" dirty="0"/>
              <a:t>ECCV 2016, </a:t>
            </a:r>
            <a:r>
              <a:rPr lang="en-US" altLang="zh-CN" dirty="0" err="1"/>
              <a:t>Misra</a:t>
            </a:r>
            <a:r>
              <a:rPr lang="en-US" altLang="zh-CN" dirty="0"/>
              <a:t>, I. [19] </a:t>
            </a:r>
            <a:r>
              <a:rPr lang="zh-CN" altLang="en-US" dirty="0"/>
              <a:t>等人提出基于顺序约束的方法，可以从视频中采样出正确的视频序列和不正确的视频序列，构造成正负样本对然后进行训练。简而言之，就是设计一个模型，来判断当前的视频序列是否是正确的顺序。</a:t>
            </a:r>
          </a:p>
          <a:p>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49</a:t>
            </a:fld>
            <a:endParaRPr lang="zh-CN" altLang="en-US"/>
          </a:p>
        </p:txBody>
      </p:sp>
    </p:spTree>
    <p:extLst>
      <p:ext uri="{BB962C8B-B14F-4D97-AF65-F5344CB8AC3E}">
        <p14:creationId xmlns:p14="http://schemas.microsoft.com/office/powerpoint/2010/main" val="1302775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基于顺序的约束还被应用了到了对话系统中，</a:t>
            </a:r>
            <a:r>
              <a:rPr lang="en-US" altLang="zh-CN" dirty="0"/>
              <a:t>ACL 2019 [20] </a:t>
            </a:r>
            <a:r>
              <a:rPr lang="zh-CN" altLang="en-US" dirty="0"/>
              <a:t>提出的自监督对话学习就是基于这种思想。这篇文章主要是想解决对话系统中生成的话术连贯性的问题，期待机器生成的回复和人类交谈一样是符合之前说话的风格、习惯等等。从大量的历史预料中挖掘出顺序的序列（</a:t>
            </a:r>
            <a:r>
              <a:rPr lang="en-US" altLang="zh-CN" dirty="0"/>
              <a:t>positive</a:t>
            </a:r>
            <a:r>
              <a:rPr lang="zh-CN" altLang="en-US" dirty="0"/>
              <a:t>）和乱序的序列（</a:t>
            </a:r>
            <a:r>
              <a:rPr lang="en-US" altLang="zh-CN" dirty="0"/>
              <a:t>negative</a:t>
            </a:r>
            <a:r>
              <a:rPr lang="zh-CN" altLang="en-US" dirty="0"/>
              <a:t>），通过模型来预测是否符合正确的顺序来进行训练。训练完成后就拥有了一个可以判断连贯性的模型，从而可以嵌入到对话系统中，最后利用对抗训练的方式生成更加连贯的话术。</a:t>
            </a:r>
          </a:p>
        </p:txBody>
      </p:sp>
      <p:sp>
        <p:nvSpPr>
          <p:cNvPr id="4" name="灯片编号占位符 3"/>
          <p:cNvSpPr>
            <a:spLocks noGrp="1"/>
          </p:cNvSpPr>
          <p:nvPr>
            <p:ph type="sldNum" sz="quarter" idx="5"/>
          </p:nvPr>
        </p:nvSpPr>
        <p:spPr/>
        <p:txBody>
          <a:bodyPr/>
          <a:lstStyle/>
          <a:p>
            <a:fld id="{A6F5CD8B-75B0-4C5F-A703-FDCF5AB53850}" type="slidenum">
              <a:rPr lang="zh-CN" altLang="en-US" smtClean="0"/>
              <a:t>51</a:t>
            </a:fld>
            <a:endParaRPr lang="zh-CN" altLang="en-US"/>
          </a:p>
        </p:txBody>
      </p:sp>
    </p:spTree>
    <p:extLst>
      <p:ext uri="{BB962C8B-B14F-4D97-AF65-F5344CB8AC3E}">
        <p14:creationId xmlns:p14="http://schemas.microsoft.com/office/powerpoint/2010/main" val="2488530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Contrastive methods trained on </a:t>
            </a:r>
            <a:r>
              <a:rPr lang="en-US" altLang="zh-CN" sz="1200" b="0" i="0" kern="1200" dirty="0" err="1">
                <a:solidFill>
                  <a:schemeClr val="tx1"/>
                </a:solidFill>
                <a:effectLst/>
                <a:latin typeface="+mn-lt"/>
                <a:ea typeface="+mn-ea"/>
                <a:cs typeface="+mn-cs"/>
              </a:rPr>
              <a:t>unlabelled</a:t>
            </a:r>
            <a:r>
              <a:rPr lang="en-US" altLang="zh-CN" sz="1200" b="0" i="0" kern="1200" dirty="0">
                <a:solidFill>
                  <a:schemeClr val="tx1"/>
                </a:solidFill>
                <a:effectLst/>
                <a:latin typeface="+mn-lt"/>
                <a:ea typeface="+mn-ea"/>
                <a:cs typeface="+mn-cs"/>
              </a:rPr>
              <a:t> ImageNet data and evaluated with a linear classifier now surpass the accuracy of supervised </a:t>
            </a:r>
            <a:r>
              <a:rPr lang="en-US" altLang="zh-CN" sz="1200" b="0" i="0" kern="1200" dirty="0" err="1">
                <a:solidFill>
                  <a:schemeClr val="tx1"/>
                </a:solidFill>
                <a:effectLst/>
                <a:latin typeface="+mn-lt"/>
                <a:ea typeface="+mn-ea"/>
                <a:cs typeface="+mn-cs"/>
              </a:rPr>
              <a:t>AlexNet</a:t>
            </a:r>
            <a:r>
              <a:rPr lang="en-US" altLang="zh-CN" sz="1200" b="0" i="0" kern="1200" dirty="0">
                <a:solidFill>
                  <a:schemeClr val="tx1"/>
                </a:solidFill>
                <a:effectLst/>
                <a:latin typeface="+mn-lt"/>
                <a:ea typeface="+mn-ea"/>
                <a:cs typeface="+mn-cs"/>
              </a:rPr>
              <a:t>. They also exhibit significant data efficiency when learning from labelled data compared to purely supervised learning (Data-Efficient CPC, </a:t>
            </a:r>
            <a:r>
              <a:rPr lang="en-US" altLang="zh-CN" sz="1200" b="0" i="0" u="none" strike="noStrike" kern="1200" dirty="0" err="1">
                <a:solidFill>
                  <a:schemeClr val="tx1"/>
                </a:solidFill>
                <a:effectLst/>
                <a:latin typeface="+mn-lt"/>
                <a:ea typeface="+mn-ea"/>
                <a:cs typeface="+mn-cs"/>
                <a:hlinkClick r:id="rId3"/>
              </a:rPr>
              <a:t>Hénaff</a:t>
            </a:r>
            <a:r>
              <a:rPr lang="en-US" altLang="zh-CN" sz="1200" b="0" i="0" u="none" strike="noStrike" kern="1200" dirty="0">
                <a:solidFill>
                  <a:schemeClr val="tx1"/>
                </a:solidFill>
                <a:effectLst/>
                <a:latin typeface="+mn-lt"/>
                <a:ea typeface="+mn-ea"/>
                <a:cs typeface="+mn-cs"/>
                <a:hlinkClick r:id="rId3"/>
              </a:rPr>
              <a:t> et al., 2019</a:t>
            </a:r>
            <a:r>
              <a:rPr lang="en-US" altLang="zh-CN"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Contrastive pre-training on ImageNet successfully transfers to other downstream tasks and outperforms the supervised pre-training counterparts (</a:t>
            </a:r>
            <a:r>
              <a:rPr lang="en-US" altLang="zh-CN" sz="1200" b="0" i="0" kern="1200" dirty="0" err="1">
                <a:solidFill>
                  <a:schemeClr val="tx1"/>
                </a:solidFill>
                <a:effectLst/>
                <a:latin typeface="+mn-lt"/>
                <a:ea typeface="+mn-ea"/>
                <a:cs typeface="+mn-cs"/>
              </a:rPr>
              <a:t>MoCo</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a:rPr>
              <a:t>He et al., 2019</a:t>
            </a:r>
            <a:r>
              <a:rPr lang="en-US" altLang="zh-CN" sz="1200" b="0" i="0" kern="1200" dirty="0">
                <a:solidFill>
                  <a:schemeClr val="tx1"/>
                </a:solidFill>
                <a:effectLst/>
                <a:latin typeface="+mn-lt"/>
                <a:ea typeface="+mn-ea"/>
                <a:cs typeface="+mn-cs"/>
              </a:rPr>
              <a:t>).</a:t>
            </a:r>
          </a:p>
          <a:p>
            <a:r>
              <a:rPr lang="en-US" altLang="zh-CN" dirty="0"/>
              <a:t>https://ankeshanand.com/blog/2020/01/26/contrative-self-supervised-learning.html</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53</a:t>
            </a:fld>
            <a:endParaRPr lang="zh-CN" altLang="en-US"/>
          </a:p>
        </p:txBody>
      </p:sp>
    </p:spTree>
    <p:extLst>
      <p:ext uri="{BB962C8B-B14F-4D97-AF65-F5344CB8AC3E}">
        <p14:creationId xmlns:p14="http://schemas.microsoft.com/office/powerpoint/2010/main" val="1654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According to many surveys, kids learn more easily new concepts in this way than reading a book about animals. But why does this method work better?</a:t>
            </a:r>
          </a:p>
          <a:p>
            <a:r>
              <a:rPr lang="en-US" altLang="zh-CN" sz="1200" b="1" i="0" kern="1200" dirty="0">
                <a:solidFill>
                  <a:schemeClr val="tx1"/>
                </a:solidFill>
                <a:effectLst/>
                <a:latin typeface="+mn-lt"/>
                <a:ea typeface="+mn-ea"/>
                <a:cs typeface="+mn-cs"/>
              </a:rPr>
              <a:t>It turns out that it is easier for someone with no prior knowledge, like a kid, to learn new things by contrasting between similar and dissimilar things instead of learning to recognize them one by one.</a:t>
            </a:r>
            <a:r>
              <a:rPr lang="en-US" altLang="zh-CN" sz="1200" b="0" i="0" kern="1200" dirty="0">
                <a:solidFill>
                  <a:schemeClr val="tx1"/>
                </a:solidFill>
                <a:effectLst/>
                <a:latin typeface="+mn-lt"/>
                <a:ea typeface="+mn-ea"/>
                <a:cs typeface="+mn-cs"/>
              </a:rPr>
              <a:t> At first, the kid may not be able to identify the dog. But after some time, the kid learns to distinguish the common characteristics among dogs, like the shape of their nose and their body posture.</a:t>
            </a:r>
          </a:p>
        </p:txBody>
      </p:sp>
      <p:sp>
        <p:nvSpPr>
          <p:cNvPr id="4" name="灯片编号占位符 3"/>
          <p:cNvSpPr>
            <a:spLocks noGrp="1"/>
          </p:cNvSpPr>
          <p:nvPr>
            <p:ph type="sldNum" sz="quarter" idx="5"/>
          </p:nvPr>
        </p:nvSpPr>
        <p:spPr/>
        <p:txBody>
          <a:bodyPr/>
          <a:lstStyle/>
          <a:p>
            <a:fld id="{A6F5CD8B-75B0-4C5F-A703-FDCF5AB53850}" type="slidenum">
              <a:rPr lang="zh-CN" altLang="en-US" smtClean="0"/>
              <a:t>54</a:t>
            </a:fld>
            <a:endParaRPr lang="zh-CN" altLang="en-US"/>
          </a:p>
        </p:txBody>
      </p:sp>
    </p:spTree>
    <p:extLst>
      <p:ext uri="{BB962C8B-B14F-4D97-AF65-F5344CB8AC3E}">
        <p14:creationId xmlns:p14="http://schemas.microsoft.com/office/powerpoint/2010/main" val="3330086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Specifically, it tries to bring similar samples close to each other in the representation space and push dissimilar ones to be far apart using the </a:t>
            </a:r>
            <a:r>
              <a:rPr lang="en-US" altLang="zh-CN" sz="1200" b="0" i="0" kern="1200" dirty="0" err="1">
                <a:solidFill>
                  <a:schemeClr val="tx1"/>
                </a:solidFill>
                <a:effectLst/>
                <a:latin typeface="+mn-lt"/>
                <a:ea typeface="+mn-ea"/>
                <a:cs typeface="+mn-cs"/>
              </a:rPr>
              <a:t>euclidean</a:t>
            </a:r>
            <a:r>
              <a:rPr lang="en-US" altLang="zh-CN" sz="1200" b="0" i="0" kern="1200" dirty="0">
                <a:solidFill>
                  <a:schemeClr val="tx1"/>
                </a:solidFill>
                <a:effectLst/>
                <a:latin typeface="+mn-lt"/>
                <a:ea typeface="+mn-ea"/>
                <a:cs typeface="+mn-cs"/>
              </a:rPr>
              <a:t> distance.</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55</a:t>
            </a:fld>
            <a:endParaRPr lang="zh-CN" altLang="en-US"/>
          </a:p>
        </p:txBody>
      </p:sp>
    </p:spTree>
    <p:extLst>
      <p:ext uri="{BB962C8B-B14F-4D97-AF65-F5344CB8AC3E}">
        <p14:creationId xmlns:p14="http://schemas.microsoft.com/office/powerpoint/2010/main" val="1547820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第三类自监督学习的方法是基于对比约束，</a:t>
            </a:r>
            <a:r>
              <a:rPr lang="zh-CN" altLang="en-US" sz="1200" b="1" i="0" kern="1200" dirty="0">
                <a:solidFill>
                  <a:schemeClr val="tx1"/>
                </a:solidFill>
                <a:effectLst/>
                <a:latin typeface="+mn-lt"/>
                <a:ea typeface="+mn-ea"/>
                <a:cs typeface="+mn-cs"/>
              </a:rPr>
              <a:t>它通过学习对两个事物的相似或不相似进行编码来构建表征</a:t>
            </a:r>
            <a:r>
              <a:rPr lang="zh-CN" altLang="en-US" sz="1200" b="0" i="0" kern="1200" dirty="0">
                <a:solidFill>
                  <a:schemeClr val="tx1"/>
                </a:solidFill>
                <a:effectLst/>
                <a:latin typeface="+mn-lt"/>
                <a:ea typeface="+mn-ea"/>
                <a:cs typeface="+mn-cs"/>
              </a:rPr>
              <a:t>，这类方法的性能目前来说是非常强的，从最近的热度就可以看出，很多大牛的精力都放在这个方向上面。关于这个方向的方法，</a:t>
            </a:r>
            <a:r>
              <a:rPr lang="en-US" altLang="zh-CN" sz="1200" b="0" i="0" kern="1200" dirty="0">
                <a:solidFill>
                  <a:schemeClr val="tx1"/>
                </a:solidFill>
                <a:effectLst/>
                <a:latin typeface="+mn-lt"/>
                <a:ea typeface="+mn-ea"/>
                <a:cs typeface="+mn-cs"/>
              </a:rPr>
              <a:t>[22] </a:t>
            </a:r>
            <a:r>
              <a:rPr lang="zh-CN" altLang="en-US" sz="1200" b="0" i="0" kern="1200" dirty="0">
                <a:solidFill>
                  <a:schemeClr val="tx1"/>
                </a:solidFill>
                <a:effectLst/>
                <a:latin typeface="+mn-lt"/>
                <a:ea typeface="+mn-ea"/>
                <a:cs typeface="+mn-cs"/>
              </a:rPr>
              <a:t>总结的比较好。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这种基于对比的约束，</a:t>
            </a:r>
            <a:r>
              <a:rPr lang="zh-CN" altLang="en-US" sz="1200" b="1" i="0" kern="1200" dirty="0">
                <a:solidFill>
                  <a:schemeClr val="tx1"/>
                </a:solidFill>
                <a:effectLst/>
                <a:latin typeface="+mn-lt"/>
                <a:ea typeface="+mn-ea"/>
                <a:cs typeface="+mn-cs"/>
              </a:rPr>
              <a:t>通过构建正样本（</a:t>
            </a:r>
            <a:r>
              <a:rPr lang="en-US" altLang="zh-CN" sz="1200" b="1" i="0" kern="1200" dirty="0">
                <a:solidFill>
                  <a:schemeClr val="tx1"/>
                </a:solidFill>
                <a:effectLst/>
                <a:latin typeface="+mn-lt"/>
                <a:ea typeface="+mn-ea"/>
                <a:cs typeface="+mn-cs"/>
              </a:rPr>
              <a:t>positive</a:t>
            </a:r>
            <a:r>
              <a:rPr lang="zh-CN" altLang="en-US" sz="1200" b="1" i="0" kern="1200" dirty="0">
                <a:solidFill>
                  <a:schemeClr val="tx1"/>
                </a:solidFill>
                <a:effectLst/>
                <a:latin typeface="+mn-lt"/>
                <a:ea typeface="+mn-ea"/>
                <a:cs typeface="+mn-cs"/>
              </a:rPr>
              <a:t>）和负样本（</a:t>
            </a:r>
            <a:r>
              <a:rPr lang="en-US" altLang="zh-CN" sz="1200" b="1" i="0" kern="1200" dirty="0">
                <a:solidFill>
                  <a:schemeClr val="tx1"/>
                </a:solidFill>
                <a:effectLst/>
                <a:latin typeface="+mn-lt"/>
                <a:ea typeface="+mn-ea"/>
                <a:cs typeface="+mn-cs"/>
              </a:rPr>
              <a:t>negative</a:t>
            </a:r>
            <a:r>
              <a:rPr lang="zh-CN" altLang="en-US" sz="1200" b="1" i="0" kern="1200" dirty="0">
                <a:solidFill>
                  <a:schemeClr val="tx1"/>
                </a:solidFill>
                <a:effectLst/>
                <a:latin typeface="+mn-lt"/>
                <a:ea typeface="+mn-ea"/>
                <a:cs typeface="+mn-cs"/>
              </a:rPr>
              <a:t>），然后度量正负样本的距离来实现自监督学习。核心思想样本和正样本之间的相似度远远大于样本和负样本之间的相似度：（如何选取正负样本是工作的关键）</a:t>
            </a:r>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 </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通常也称为 「</a:t>
            </a:r>
            <a:r>
              <a:rPr lang="en-US" altLang="zh-CN" sz="1200" b="0" i="0" kern="1200" dirty="0">
                <a:solidFill>
                  <a:schemeClr val="tx1"/>
                </a:solidFill>
                <a:effectLst/>
                <a:latin typeface="+mn-lt"/>
                <a:ea typeface="+mn-ea"/>
                <a:cs typeface="+mn-cs"/>
              </a:rPr>
              <a:t>anchor</a:t>
            </a:r>
            <a:r>
              <a:rPr lang="zh-CN" altLang="en-US" sz="1200" b="0" i="0" kern="1200" dirty="0">
                <a:solidFill>
                  <a:schemeClr val="tx1"/>
                </a:solidFill>
                <a:effectLst/>
                <a:latin typeface="+mn-lt"/>
                <a:ea typeface="+mn-ea"/>
                <a:cs typeface="+mn-cs"/>
              </a:rPr>
              <a:t>」数据，为了优化 </a:t>
            </a:r>
            <a:r>
              <a:rPr lang="en-US" altLang="zh-CN" sz="1200" b="0" i="0" kern="1200" dirty="0">
                <a:solidFill>
                  <a:schemeClr val="tx1"/>
                </a:solidFill>
                <a:effectLst/>
                <a:latin typeface="+mn-lt"/>
                <a:ea typeface="+mn-ea"/>
                <a:cs typeface="+mn-cs"/>
              </a:rPr>
              <a:t>anchor </a:t>
            </a:r>
            <a:r>
              <a:rPr lang="zh-CN" altLang="en-US" sz="1200" b="0" i="0" kern="1200" dirty="0">
                <a:solidFill>
                  <a:schemeClr val="tx1"/>
                </a:solidFill>
                <a:effectLst/>
                <a:latin typeface="+mn-lt"/>
                <a:ea typeface="+mn-ea"/>
                <a:cs typeface="+mn-cs"/>
              </a:rPr>
              <a:t>数据和其正负样本的关系，我们可以使用点积的方式构造距离函数，然后构造一个 </a:t>
            </a:r>
            <a:r>
              <a:rPr lang="en-US" altLang="zh-CN" sz="1200" b="0" i="0" kern="1200" dirty="0" err="1">
                <a:solidFill>
                  <a:schemeClr val="tx1"/>
                </a:solidFill>
                <a:effectLst/>
                <a:latin typeface="+mn-lt"/>
                <a:ea typeface="+mn-ea"/>
                <a:cs typeface="+mn-cs"/>
              </a:rPr>
              <a:t>softmax</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分类器，以正确分类正样本和负样本。这应该鼓励相似性度量函数（点积）将较大的值分配给正例，将较小的值分配给负例：</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56</a:t>
            </a:fld>
            <a:endParaRPr lang="zh-CN" altLang="en-US"/>
          </a:p>
        </p:txBody>
      </p:sp>
    </p:spTree>
    <p:extLst>
      <p:ext uri="{BB962C8B-B14F-4D97-AF65-F5344CB8AC3E}">
        <p14:creationId xmlns:p14="http://schemas.microsoft.com/office/powerpoint/2010/main" val="1267772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a:t>
            </a:r>
            <a:r>
              <a:rPr lang="en-US" altLang="zh-CN" sz="1200" b="0" i="0" kern="1200" dirty="0" err="1">
                <a:solidFill>
                  <a:schemeClr val="tx1"/>
                </a:solidFill>
                <a:effectLst/>
                <a:latin typeface="+mn-lt"/>
                <a:ea typeface="+mn-ea"/>
                <a:cs typeface="+mn-cs"/>
              </a:rPr>
              <a:t>InfoNCE</a:t>
            </a:r>
            <a:r>
              <a:rPr lang="en-US" altLang="zh-CN" sz="1200" b="0" i="0" kern="1200" dirty="0">
                <a:solidFill>
                  <a:schemeClr val="tx1"/>
                </a:solidFill>
                <a:effectLst/>
                <a:latin typeface="+mn-lt"/>
                <a:ea typeface="+mn-ea"/>
                <a:cs typeface="+mn-cs"/>
              </a:rPr>
              <a:t> objective is also connected to mutual information. Specifically, minimizing the </a:t>
            </a:r>
            <a:r>
              <a:rPr lang="en-US" altLang="zh-CN" sz="1200" b="0" i="0" kern="1200" dirty="0" err="1">
                <a:solidFill>
                  <a:schemeClr val="tx1"/>
                </a:solidFill>
                <a:effectLst/>
                <a:latin typeface="+mn-lt"/>
                <a:ea typeface="+mn-ea"/>
                <a:cs typeface="+mn-cs"/>
              </a:rPr>
              <a:t>InfoNCE</a:t>
            </a:r>
            <a:r>
              <a:rPr lang="en-US" altLang="zh-CN" sz="1200" b="0" i="0" kern="1200" dirty="0">
                <a:solidFill>
                  <a:schemeClr val="tx1"/>
                </a:solidFill>
                <a:effectLst/>
                <a:latin typeface="+mn-lt"/>
                <a:ea typeface="+mn-ea"/>
                <a:cs typeface="+mn-cs"/>
              </a:rPr>
              <a:t> loss maximizes a lower bound on the mutual information between </a:t>
            </a:r>
            <a:r>
              <a:rPr lang="en-US" altLang="zh-CN" sz="1200" b="0" i="0" u="none" strike="noStrike" kern="1200" dirty="0">
                <a:solidFill>
                  <a:schemeClr val="tx1"/>
                </a:solidFill>
                <a:effectLst/>
                <a:latin typeface="+mn-lt"/>
                <a:ea typeface="+mn-ea"/>
                <a:cs typeface="+mn-cs"/>
              </a:rPr>
              <a:t>f(X)</a:t>
            </a:r>
            <a:r>
              <a:rPr lang="en-US" altLang="zh-CN" sz="1200" b="0" i="0" kern="1200" dirty="0">
                <a:solidFill>
                  <a:schemeClr val="tx1"/>
                </a:solidFill>
                <a:effectLst/>
                <a:latin typeface="+mn-lt"/>
                <a:ea typeface="+mn-ea"/>
                <a:cs typeface="+mn-cs"/>
              </a:rPr>
              <a:t> and </a:t>
            </a:r>
            <a:r>
              <a:rPr lang="en-US" altLang="zh-CN" sz="1200" b="0" i="0" u="none" strike="noStrike" kern="1200" dirty="0">
                <a:solidFill>
                  <a:schemeClr val="tx1"/>
                </a:solidFill>
                <a:effectLst/>
                <a:latin typeface="+mn-lt"/>
                <a:ea typeface="+mn-ea"/>
                <a:cs typeface="+mn-cs"/>
              </a:rPr>
              <a:t>f(X+)</a:t>
            </a:r>
            <a:r>
              <a:rPr lang="en-US" altLang="zh-CN" sz="1200" b="0" i="0" kern="1200" dirty="0">
                <a:solidFill>
                  <a:schemeClr val="tx1"/>
                </a:solidFill>
                <a:effectLst/>
                <a:latin typeface="+mn-lt"/>
                <a:ea typeface="+mn-ea"/>
                <a:cs typeface="+mn-cs"/>
              </a:rPr>
              <a:t>. See </a:t>
            </a:r>
            <a:r>
              <a:rPr lang="en-US" altLang="zh-CN" sz="1200" b="0" i="0" u="none" strike="noStrike" kern="1200" dirty="0">
                <a:solidFill>
                  <a:schemeClr val="tx1"/>
                </a:solidFill>
                <a:effectLst/>
                <a:latin typeface="+mn-lt"/>
                <a:ea typeface="+mn-ea"/>
                <a:cs typeface="+mn-cs"/>
                <a:hlinkClick r:id="rId3"/>
              </a:rPr>
              <a:t>Poole et al., 2019</a:t>
            </a:r>
            <a:r>
              <a:rPr lang="en-US" altLang="zh-CN" sz="1200" b="0" i="0" kern="1200" dirty="0">
                <a:solidFill>
                  <a:schemeClr val="tx1"/>
                </a:solidFill>
                <a:effectLst/>
                <a:latin typeface="+mn-lt"/>
                <a:ea typeface="+mn-ea"/>
                <a:cs typeface="+mn-cs"/>
              </a:rPr>
              <a:t> for a derivation and more details on this bound.</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57</a:t>
            </a:fld>
            <a:endParaRPr lang="zh-CN" altLang="en-US"/>
          </a:p>
        </p:txBody>
      </p:sp>
    </p:spTree>
    <p:extLst>
      <p:ext uri="{BB962C8B-B14F-4D97-AF65-F5344CB8AC3E}">
        <p14:creationId xmlns:p14="http://schemas.microsoft.com/office/powerpoint/2010/main" val="2893866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hlinkClick r:id="rId3"/>
              </a:rPr>
              <a:t>Contrastive loss</a:t>
            </a:r>
            <a:r>
              <a:rPr lang="en-US" altLang="zh-CN" sz="1200" b="0" i="0" kern="1200" dirty="0">
                <a:solidFill>
                  <a:schemeClr val="tx1"/>
                </a:solidFill>
                <a:effectLst/>
                <a:latin typeface="+mn-lt"/>
                <a:ea typeface="+mn-ea"/>
                <a:cs typeface="+mn-cs"/>
              </a:rPr>
              <a:t> is one of the first training objectives that was used for contrastive learning</a:t>
            </a:r>
          </a:p>
          <a:p>
            <a:r>
              <a:rPr lang="zh-CN" altLang="en-US" dirty="0"/>
              <a:t>。而当</a:t>
            </a:r>
            <a:r>
              <a:rPr lang="en-US" altLang="zh-CN" dirty="0"/>
              <a:t>y=0</a:t>
            </a:r>
            <a:r>
              <a:rPr lang="zh-CN" altLang="en-US" dirty="0"/>
              <a:t>时</a:t>
            </a:r>
            <a:r>
              <a:rPr lang="en-US" altLang="zh-CN" dirty="0"/>
              <a:t>(</a:t>
            </a:r>
            <a:r>
              <a:rPr lang="zh-CN" altLang="en-US" dirty="0"/>
              <a:t>即样本不相似</a:t>
            </a:r>
            <a:r>
              <a:rPr lang="en-US" altLang="zh-CN" dirty="0"/>
              <a:t>)</a:t>
            </a:r>
            <a:r>
              <a:rPr lang="zh-CN" altLang="en-US" dirty="0"/>
              <a:t>时，损失函数为</a:t>
            </a:r>
            <a:r>
              <a:rPr lang="en-US" altLang="zh-CN"/>
              <a:t>(1-y</a:t>
            </a:r>
            <a:r>
              <a:rPr lang="en-US" altLang="zh-CN" dirty="0"/>
              <a:t>)</a:t>
            </a:r>
            <a:r>
              <a:rPr lang="en-US" altLang="zh-CN" dirty="0" err="1"/>
              <a:t>axmagin</a:t>
            </a:r>
            <a:r>
              <a:rPr lang="en-US" altLang="zh-CN" dirty="0"/>
              <a:t> - d,0)2</a:t>
            </a:r>
            <a:r>
              <a:rPr lang="zh-CN" altLang="en-US" dirty="0"/>
              <a:t>，即当样本不相似时，其特征空间的欧式距离反而小的话，损失值会变大，这也正好符号我们的要求。其中</a:t>
            </a:r>
            <a:r>
              <a:rPr lang="en-US" altLang="zh-CN" dirty="0"/>
              <a:t>margin</a:t>
            </a:r>
            <a:r>
              <a:rPr lang="zh-CN" altLang="en-US" dirty="0"/>
              <a:t>是一个超参，相当于是给</a:t>
            </a:r>
            <a:r>
              <a:rPr lang="en-US" altLang="zh-CN" dirty="0"/>
              <a:t>loss</a:t>
            </a:r>
            <a:r>
              <a:rPr lang="zh-CN" altLang="en-US" dirty="0"/>
              <a:t>定了一个上届</a:t>
            </a:r>
            <a:r>
              <a:rPr lang="en-US" altLang="zh-CN" dirty="0"/>
              <a:t>(margin</a:t>
            </a:r>
            <a:r>
              <a:rPr lang="zh-CN" altLang="en-US" dirty="0"/>
              <a:t>平方</a:t>
            </a:r>
            <a:r>
              <a:rPr lang="en-US" altLang="zh-CN" dirty="0"/>
              <a:t>)</a:t>
            </a:r>
            <a:r>
              <a:rPr lang="zh-CN" altLang="en-US" dirty="0"/>
              <a:t>如果</a:t>
            </a:r>
            <a:r>
              <a:rPr lang="en-US" altLang="zh-CN" dirty="0"/>
              <a:t>d</a:t>
            </a:r>
            <a:r>
              <a:rPr lang="zh-CN" altLang="en-US" dirty="0"/>
              <a:t>大于等于</a:t>
            </a:r>
            <a:r>
              <a:rPr lang="en-US" altLang="zh-CN" dirty="0"/>
              <a:t>margin</a:t>
            </a:r>
            <a:r>
              <a:rPr lang="zh-CN" altLang="en-US" dirty="0"/>
              <a:t>，那么说明已经优化的很好了，</a:t>
            </a:r>
            <a:r>
              <a:rPr lang="en-US" altLang="zh-CN" dirty="0"/>
              <a:t>loss=0</a:t>
            </a:r>
            <a:r>
              <a:rPr lang="zh-CN" altLang="en-US" dirty="0"/>
              <a:t>了</a:t>
            </a:r>
          </a:p>
        </p:txBody>
      </p:sp>
      <p:sp>
        <p:nvSpPr>
          <p:cNvPr id="4" name="灯片编号占位符 3"/>
          <p:cNvSpPr>
            <a:spLocks noGrp="1"/>
          </p:cNvSpPr>
          <p:nvPr>
            <p:ph type="sldNum" sz="quarter" idx="5"/>
          </p:nvPr>
        </p:nvSpPr>
        <p:spPr/>
        <p:txBody>
          <a:bodyPr/>
          <a:lstStyle/>
          <a:p>
            <a:fld id="{A6F5CD8B-75B0-4C5F-A703-FDCF5AB53850}" type="slidenum">
              <a:rPr lang="zh-CN" altLang="en-US" smtClean="0"/>
              <a:t>60</a:t>
            </a:fld>
            <a:endParaRPr lang="zh-CN" altLang="en-US"/>
          </a:p>
        </p:txBody>
      </p:sp>
    </p:spTree>
    <p:extLst>
      <p:ext uri="{BB962C8B-B14F-4D97-AF65-F5344CB8AC3E}">
        <p14:creationId xmlns:p14="http://schemas.microsoft.com/office/powerpoint/2010/main" val="441881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什么是自监督学习？自监督学习主要是利用辅助任务（</a:t>
            </a:r>
            <a:r>
              <a:rPr lang="en-US" altLang="zh-CN" dirty="0"/>
              <a:t>pretext</a:t>
            </a:r>
            <a:r>
              <a:rPr lang="zh-CN" altLang="en-US" dirty="0"/>
              <a:t>）从大规模的无监督数据中挖掘自身的监督信息，通过这种构造的监督信息对网络进行训练，从而可以学习到对下游任务有价值的表征。所以对于自监督学习来说，存在三个挑战：</a:t>
            </a:r>
            <a:endParaRPr lang="en-US" altLang="zh-CN" dirty="0"/>
          </a:p>
          <a:p>
            <a:r>
              <a:rPr lang="zh-CN" altLang="en-US" dirty="0"/>
              <a:t>对于大量的无标签数据，如何进行表征学习？</a:t>
            </a:r>
            <a:endParaRPr lang="en-US" altLang="zh-CN" dirty="0"/>
          </a:p>
          <a:p>
            <a:r>
              <a:rPr lang="zh-CN" altLang="en-US" dirty="0"/>
              <a:t>从数据的本身出发，如何设计有效的辅助任务 </a:t>
            </a:r>
            <a:r>
              <a:rPr lang="en-US" altLang="zh-CN" dirty="0"/>
              <a:t>pretext</a:t>
            </a:r>
            <a:r>
              <a:rPr lang="zh-CN" altLang="en-US" dirty="0"/>
              <a:t>？</a:t>
            </a:r>
            <a:endParaRPr lang="en-US" altLang="zh-CN" dirty="0"/>
          </a:p>
          <a:p>
            <a:r>
              <a:rPr lang="zh-CN" altLang="en-US" dirty="0"/>
              <a:t>对于自监督学习到的表征，如何来评测它的有效性（如何评测自监督学习的能力）？</a:t>
            </a:r>
            <a:r>
              <a:rPr lang="en-US" altLang="zh-CN" dirty="0"/>
              <a:t>【</a:t>
            </a:r>
            <a:r>
              <a:rPr lang="zh-CN" altLang="en-US" dirty="0"/>
              <a:t>自监督学习的能力主要由下游任务的性能来体现</a:t>
            </a:r>
            <a:r>
              <a:rPr lang="en-US" altLang="zh-CN" dirty="0"/>
              <a:t>】</a:t>
            </a:r>
          </a:p>
        </p:txBody>
      </p:sp>
      <p:sp>
        <p:nvSpPr>
          <p:cNvPr id="4" name="灯片编号占位符 3"/>
          <p:cNvSpPr>
            <a:spLocks noGrp="1"/>
          </p:cNvSpPr>
          <p:nvPr>
            <p:ph type="sldNum" sz="quarter" idx="5"/>
          </p:nvPr>
        </p:nvSpPr>
        <p:spPr/>
        <p:txBody>
          <a:bodyPr/>
          <a:lstStyle/>
          <a:p>
            <a:fld id="{A6F5CD8B-75B0-4C5F-A703-FDCF5AB53850}" type="slidenum">
              <a:rPr lang="zh-CN" altLang="en-US" smtClean="0"/>
              <a:t>10</a:t>
            </a:fld>
            <a:endParaRPr lang="zh-CN" altLang="en-US"/>
          </a:p>
        </p:txBody>
      </p:sp>
    </p:spTree>
    <p:extLst>
      <p:ext uri="{BB962C8B-B14F-4D97-AF65-F5344CB8AC3E}">
        <p14:creationId xmlns:p14="http://schemas.microsoft.com/office/powerpoint/2010/main" val="3767891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When we train a model with the triplet loss, we require fewer samples for convergence since we simultaneously update the network using both similar and dissimilar samples. That’s why triplet loss is more effective than contrastive loss.</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61</a:t>
            </a:fld>
            <a:endParaRPr lang="zh-CN" altLang="en-US"/>
          </a:p>
        </p:txBody>
      </p:sp>
    </p:spTree>
    <p:extLst>
      <p:ext uri="{BB962C8B-B14F-4D97-AF65-F5344CB8AC3E}">
        <p14:creationId xmlns:p14="http://schemas.microsoft.com/office/powerpoint/2010/main" val="2968525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我们首先介绍 </a:t>
            </a:r>
            <a:r>
              <a:rPr lang="en-US" altLang="zh-CN" dirty="0"/>
              <a:t>ICLR 2019 </a:t>
            </a:r>
            <a:r>
              <a:rPr lang="zh-CN" altLang="en-US" dirty="0"/>
              <a:t>的 </a:t>
            </a:r>
            <a:r>
              <a:rPr lang="en-US" altLang="zh-CN" dirty="0"/>
              <a:t>DIM [23]</a:t>
            </a:r>
            <a:r>
              <a:rPr lang="zh-CN" altLang="en-US" dirty="0"/>
              <a:t>，</a:t>
            </a:r>
            <a:r>
              <a:rPr lang="en-US" altLang="zh-CN" dirty="0"/>
              <a:t>DIM </a:t>
            </a:r>
            <a:r>
              <a:rPr lang="zh-CN" altLang="en-US" dirty="0"/>
              <a:t>的具体思想是对于隐层的表达，我们可以拥有全局的特征（编码器最终的输出）和局部特征（编码器中间层的特征），模型需要分类全局特征和局部特征是否来自同一图像。所以这里 </a:t>
            </a:r>
            <a:r>
              <a:rPr lang="en-US" altLang="zh-CN" dirty="0"/>
              <a:t>x </a:t>
            </a:r>
            <a:r>
              <a:rPr lang="zh-CN" altLang="en-US" dirty="0"/>
              <a:t>是来自一幅图像的全局特征，正样本是该图像的局部特征，而负样本是其他图像的局部特征。这个工作的开创性很强，已经被应用到了其他领域，比如 </a:t>
            </a:r>
            <a:r>
              <a:rPr lang="en-US" altLang="zh-CN" dirty="0"/>
              <a:t>graph [24]</a:t>
            </a:r>
            <a:r>
              <a:rPr lang="zh-CN" altLang="en-US" dirty="0"/>
              <a:t>。</a:t>
            </a:r>
            <a:endParaRPr lang="en-US" altLang="zh-CN" dirty="0"/>
          </a:p>
          <a:p>
            <a:r>
              <a:rPr lang="en-US" altLang="zh-CN" sz="1200" b="0" i="0" kern="1200" dirty="0" err="1">
                <a:solidFill>
                  <a:schemeClr val="tx1"/>
                </a:solidFill>
                <a:effectLst/>
                <a:latin typeface="+mn-lt"/>
                <a:ea typeface="+mn-ea"/>
                <a:cs typeface="+mn-cs"/>
              </a:rPr>
              <a:t>Hjelm</a:t>
            </a:r>
            <a:r>
              <a:rPr lang="en-US" altLang="zh-CN" sz="1200" b="0" i="0" kern="1200" dirty="0">
                <a:solidFill>
                  <a:schemeClr val="tx1"/>
                </a:solidFill>
                <a:effectLst/>
                <a:latin typeface="+mn-lt"/>
                <a:ea typeface="+mn-ea"/>
                <a:cs typeface="+mn-cs"/>
              </a:rPr>
              <a:t>, R. Devon et al. “Learning deep representations by mutual information estimation and maximization.” . ICLR 2019</a:t>
            </a:r>
          </a:p>
          <a:p>
            <a:r>
              <a:rPr lang="en-US" altLang="zh-CN" sz="1200" b="0" i="0" kern="1200" dirty="0">
                <a:solidFill>
                  <a:schemeClr val="tx1"/>
                </a:solidFill>
                <a:effectLst/>
                <a:latin typeface="+mn-lt"/>
                <a:ea typeface="+mn-ea"/>
                <a:cs typeface="+mn-cs"/>
              </a:rPr>
              <a:t>Deep </a:t>
            </a:r>
            <a:r>
              <a:rPr lang="en-US" altLang="zh-CN" sz="1200" b="0" i="0" kern="1200" dirty="0" err="1">
                <a:solidFill>
                  <a:schemeClr val="tx1"/>
                </a:solidFill>
                <a:effectLst/>
                <a:latin typeface="+mn-lt"/>
                <a:ea typeface="+mn-ea"/>
                <a:cs typeface="+mn-cs"/>
              </a:rPr>
              <a:t>InfoMax</a:t>
            </a:r>
            <a:r>
              <a:rPr lang="en-US" altLang="zh-CN" sz="1200" b="0" i="0" kern="1200" dirty="0">
                <a:solidFill>
                  <a:schemeClr val="tx1"/>
                </a:solidFill>
                <a:effectLst/>
                <a:latin typeface="+mn-lt"/>
                <a:ea typeface="+mn-ea"/>
                <a:cs typeface="+mn-cs"/>
              </a:rPr>
              <a:t> (DIM, </a:t>
            </a:r>
            <a:r>
              <a:rPr lang="en-US" altLang="zh-CN" sz="1200" b="0" i="0" u="none" strike="noStrike" kern="1200" dirty="0" err="1">
                <a:solidFill>
                  <a:schemeClr val="tx1"/>
                </a:solidFill>
                <a:effectLst/>
                <a:latin typeface="+mn-lt"/>
                <a:ea typeface="+mn-ea"/>
                <a:cs typeface="+mn-cs"/>
                <a:hlinkClick r:id="rId3"/>
              </a:rPr>
              <a:t>Hjelm</a:t>
            </a:r>
            <a:r>
              <a:rPr lang="en-US" altLang="zh-CN" sz="1200" b="0" i="0" u="none" strike="noStrike" kern="1200" dirty="0">
                <a:solidFill>
                  <a:schemeClr val="tx1"/>
                </a:solidFill>
                <a:effectLst/>
                <a:latin typeface="+mn-lt"/>
                <a:ea typeface="+mn-ea"/>
                <a:cs typeface="+mn-cs"/>
                <a:hlinkClick r:id="rId3"/>
              </a:rPr>
              <a:t> et al., 2018</a:t>
            </a:r>
            <a:r>
              <a:rPr lang="en-US" altLang="zh-CN" sz="1200" b="0" i="0" kern="1200" dirty="0">
                <a:solidFill>
                  <a:schemeClr val="tx1"/>
                </a:solidFill>
                <a:effectLst/>
                <a:latin typeface="+mn-lt"/>
                <a:ea typeface="+mn-ea"/>
                <a:cs typeface="+mn-cs"/>
              </a:rPr>
              <a:t>) learns representations of images by leveraging the local structure present in an image. The contrastive task behind DIM is to classify whether a pair of global features and local features are from the same image or not. Here, global features are the final output of a convolutional encoder (a flat vector, Y) and local features are the output of an intermediate layer in the encoder (an M x M feature map). Each local feature map has a limited receptive field. So, intuitively this means to do well at the contrastive task the global feature vector must capture information from all the different local regions.</a:t>
            </a:r>
          </a:p>
          <a:p>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63</a:t>
            </a:fld>
            <a:endParaRPr lang="zh-CN" altLang="en-US"/>
          </a:p>
        </p:txBody>
      </p:sp>
    </p:spTree>
    <p:extLst>
      <p:ext uri="{BB962C8B-B14F-4D97-AF65-F5344CB8AC3E}">
        <p14:creationId xmlns:p14="http://schemas.microsoft.com/office/powerpoint/2010/main" val="3935245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loss function for DIM looks exactly as the contrastive loss function we described above. Given an anchor image x,</a:t>
            </a:r>
          </a:p>
          <a:p>
            <a:r>
              <a:rPr lang="en-US" altLang="zh-CN" sz="1200" b="0" i="0" u="none" strike="noStrike" kern="1200" dirty="0">
                <a:solidFill>
                  <a:schemeClr val="tx1"/>
                </a:solidFill>
                <a:effectLst/>
                <a:latin typeface="+mn-lt"/>
                <a:ea typeface="+mn-ea"/>
                <a:cs typeface="+mn-cs"/>
              </a:rPr>
              <a:t>f(x)</a:t>
            </a:r>
            <a:r>
              <a:rPr lang="en-US" altLang="zh-CN" sz="1200" b="0" i="0" kern="1200" dirty="0">
                <a:solidFill>
                  <a:schemeClr val="tx1"/>
                </a:solidFill>
                <a:effectLst/>
                <a:latin typeface="+mn-lt"/>
                <a:ea typeface="+mn-ea"/>
                <a:cs typeface="+mn-cs"/>
              </a:rPr>
              <a:t> refers to the global features.</a:t>
            </a:r>
          </a:p>
          <a:p>
            <a:r>
              <a:rPr lang="en-US" altLang="zh-CN" sz="1200" b="0" i="0" u="none" strike="noStrike" kern="1200" dirty="0">
                <a:solidFill>
                  <a:schemeClr val="tx1"/>
                </a:solidFill>
                <a:effectLst/>
                <a:latin typeface="+mn-lt"/>
                <a:ea typeface="+mn-ea"/>
                <a:cs typeface="+mn-cs"/>
              </a:rPr>
              <a:t>f(x+)</a:t>
            </a:r>
            <a:r>
              <a:rPr lang="en-US" altLang="zh-CN" sz="1200" b="0" i="0" kern="1200" dirty="0">
                <a:solidFill>
                  <a:schemeClr val="tx1"/>
                </a:solidFill>
                <a:effectLst/>
                <a:latin typeface="+mn-lt"/>
                <a:ea typeface="+mn-ea"/>
                <a:cs typeface="+mn-cs"/>
              </a:rPr>
              <a:t> refers to the local features from the same image (positive samples).</a:t>
            </a:r>
          </a:p>
          <a:p>
            <a:r>
              <a:rPr lang="en-US" altLang="zh-CN" sz="1200" b="0" i="0" u="none" strike="noStrike" kern="1200" dirty="0">
                <a:solidFill>
                  <a:schemeClr val="tx1"/>
                </a:solidFill>
                <a:effectLst/>
                <a:latin typeface="+mn-lt"/>
                <a:ea typeface="+mn-ea"/>
                <a:cs typeface="+mn-cs"/>
              </a:rPr>
              <a:t>f(x−) </a:t>
            </a:r>
            <a:r>
              <a:rPr lang="en-US" altLang="zh-CN" sz="1200" b="0" i="0" kern="1200" dirty="0">
                <a:solidFill>
                  <a:schemeClr val="tx1"/>
                </a:solidFill>
                <a:effectLst/>
                <a:latin typeface="+mn-lt"/>
                <a:ea typeface="+mn-ea"/>
                <a:cs typeface="+mn-cs"/>
              </a:rPr>
              <a:t>refers to the local features from a different image (negative samples).</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F5CD8B-75B0-4C5F-A703-FDCF5AB53850}" type="slidenum">
              <a:rPr lang="zh-CN" altLang="en-US" smtClean="0"/>
              <a:t>64</a:t>
            </a:fld>
            <a:endParaRPr lang="zh-CN" altLang="en-US"/>
          </a:p>
        </p:txBody>
      </p:sp>
    </p:spTree>
    <p:extLst>
      <p:ext uri="{BB962C8B-B14F-4D97-AF65-F5344CB8AC3E}">
        <p14:creationId xmlns:p14="http://schemas.microsoft.com/office/powerpoint/2010/main" val="3702616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CPC </a:t>
            </a:r>
            <a:r>
              <a:rPr lang="zh-CN" altLang="en-US" dirty="0"/>
              <a:t>同样是一个基于对比约束的自监督框架，主要是可以应用于能够以有序序列表示的任何形式的数据</a:t>
            </a:r>
            <a:r>
              <a:rPr lang="en-US" altLang="zh-CN" dirty="0"/>
              <a:t>:</a:t>
            </a:r>
            <a:r>
              <a:rPr lang="zh-CN" altLang="en-US" dirty="0"/>
              <a:t>文本、语音、视频、甚至图像（图像可以被视为像素或块的序列，后面作者也给出了具体的想法）。</a:t>
            </a:r>
            <a:r>
              <a:rPr lang="en-US" altLang="zh-CN" dirty="0"/>
              <a:t>CPC </a:t>
            </a:r>
            <a:r>
              <a:rPr lang="zh-CN" altLang="en-US" dirty="0"/>
              <a:t>主要是利用自回归的想法，对相隔多个时间步长的数据点之间共享的信息进行编码来学习表示，这个表示 </a:t>
            </a:r>
            <a:r>
              <a:rPr lang="en-US" altLang="zh-CN" dirty="0" err="1"/>
              <a:t>c_t</a:t>
            </a:r>
            <a:r>
              <a:rPr lang="en-US" altLang="zh-CN" dirty="0"/>
              <a:t> </a:t>
            </a:r>
            <a:r>
              <a:rPr lang="zh-CN" altLang="en-US" dirty="0"/>
              <a:t>可以代表融合了过去的信息，而正样本就是这段序列 </a:t>
            </a:r>
            <a:r>
              <a:rPr lang="en-US" altLang="zh-CN" dirty="0"/>
              <a:t>t </a:t>
            </a:r>
            <a:r>
              <a:rPr lang="zh-CN" altLang="en-US" dirty="0"/>
              <a:t>时刻后的输入，负样本是从其他序列中随机采样出的样本。</a:t>
            </a:r>
            <a:r>
              <a:rPr lang="en-US" altLang="zh-CN" dirty="0"/>
              <a:t>CPC</a:t>
            </a:r>
            <a:r>
              <a:rPr lang="zh-CN" altLang="en-US" dirty="0"/>
              <a:t>的主要思想就是基于过去的信息预测的未来数据，通过采样的方式进行训练。</a:t>
            </a:r>
            <a:endParaRPr lang="en-US" altLang="zh-CN" dirty="0"/>
          </a:p>
          <a:p>
            <a:r>
              <a:rPr lang="en-US" altLang="zh-CN" sz="1200" b="0" i="0" kern="1200" dirty="0">
                <a:solidFill>
                  <a:schemeClr val="tx1"/>
                </a:solidFill>
                <a:effectLst/>
                <a:latin typeface="+mn-lt"/>
                <a:ea typeface="+mn-ea"/>
                <a:cs typeface="+mn-cs"/>
              </a:rPr>
              <a:t>Oord, </a:t>
            </a:r>
            <a:r>
              <a:rPr lang="en-US" altLang="zh-CN" sz="1200" b="0" i="0" kern="1200" dirty="0" err="1">
                <a:solidFill>
                  <a:schemeClr val="tx1"/>
                </a:solidFill>
                <a:effectLst/>
                <a:latin typeface="+mn-lt"/>
                <a:ea typeface="+mn-ea"/>
                <a:cs typeface="+mn-cs"/>
              </a:rPr>
              <a:t>Aäron</a:t>
            </a:r>
            <a:r>
              <a:rPr lang="en-US" altLang="zh-CN" sz="1200" b="0" i="0" kern="1200" dirty="0">
                <a:solidFill>
                  <a:schemeClr val="tx1"/>
                </a:solidFill>
                <a:effectLst/>
                <a:latin typeface="+mn-lt"/>
                <a:ea typeface="+mn-ea"/>
                <a:cs typeface="+mn-cs"/>
              </a:rPr>
              <a:t> van den et al. “Representation Learning with Contrastive Predictive Coding.” </a:t>
            </a:r>
            <a:r>
              <a:rPr lang="en-US" altLang="zh-CN" sz="1200" b="0" i="0" kern="1200" dirty="0" err="1">
                <a:solidFill>
                  <a:schemeClr val="tx1"/>
                </a:solidFill>
                <a:effectLst/>
                <a:latin typeface="+mn-lt"/>
                <a:ea typeface="+mn-ea"/>
                <a:cs typeface="+mn-cs"/>
              </a:rPr>
              <a:t>ArXiv</a:t>
            </a:r>
            <a:r>
              <a:rPr lang="en-US" altLang="zh-CN" sz="1200" b="0" i="0" kern="1200" dirty="0">
                <a:solidFill>
                  <a:schemeClr val="tx1"/>
                </a:solidFill>
                <a:effectLst/>
                <a:latin typeface="+mn-lt"/>
                <a:ea typeface="+mn-ea"/>
                <a:cs typeface="+mn-cs"/>
              </a:rPr>
              <a:t> abs/1807.03748 (2018)</a:t>
            </a:r>
          </a:p>
          <a:p>
            <a:r>
              <a:rPr lang="en-US" altLang="zh-CN" sz="1200" b="0" i="0" kern="1200" dirty="0">
                <a:solidFill>
                  <a:schemeClr val="tx1"/>
                </a:solidFill>
                <a:effectLst/>
                <a:latin typeface="+mn-lt"/>
                <a:ea typeface="+mn-ea"/>
                <a:cs typeface="+mn-cs"/>
              </a:rPr>
              <a:t>Contrastive Predictive Coding (CPC, </a:t>
            </a:r>
            <a:r>
              <a:rPr lang="en-US" altLang="zh-CN" sz="1200" b="0" i="0" u="none" strike="noStrike" kern="1200" dirty="0">
                <a:solidFill>
                  <a:schemeClr val="tx1"/>
                </a:solidFill>
                <a:effectLst/>
                <a:latin typeface="+mn-lt"/>
                <a:ea typeface="+mn-ea"/>
                <a:cs typeface="+mn-cs"/>
                <a:hlinkClick r:id="rId3"/>
              </a:rPr>
              <a:t>van den Oord et al., 2018</a:t>
            </a:r>
            <a:r>
              <a:rPr lang="en-US" altLang="zh-CN" sz="1200" b="0" i="0" kern="1200" dirty="0">
                <a:solidFill>
                  <a:schemeClr val="tx1"/>
                </a:solidFill>
                <a:effectLst/>
                <a:latin typeface="+mn-lt"/>
                <a:ea typeface="+mn-ea"/>
                <a:cs typeface="+mn-cs"/>
              </a:rPr>
              <a:t>) is a contrastive method that can be applied to any form of data that can be expressed in an ordered sequence: text, speech, video, even images (an image can be seen as a sequence of pixels or patches).</a:t>
            </a:r>
          </a:p>
          <a:p>
            <a:r>
              <a:rPr lang="en-US" altLang="zh-CN" sz="1200" b="0" i="0" kern="1200" dirty="0">
                <a:solidFill>
                  <a:schemeClr val="tx1"/>
                </a:solidFill>
                <a:effectLst/>
                <a:latin typeface="+mn-lt"/>
                <a:ea typeface="+mn-ea"/>
                <a:cs typeface="+mn-cs"/>
              </a:rPr>
              <a:t>CPC learns representations by encoding information that’s shared across data points multiple time steps apart, discarding local information. These features are often called “slow features”: features that don’t change too quickly across time. </a:t>
            </a:r>
            <a:r>
              <a:rPr lang="en-US" altLang="zh-CN" sz="1200" b="1" i="0" kern="1200" dirty="0">
                <a:solidFill>
                  <a:schemeClr val="tx1"/>
                </a:solidFill>
                <a:effectLst/>
                <a:latin typeface="+mn-lt"/>
                <a:ea typeface="+mn-ea"/>
                <a:cs typeface="+mn-cs"/>
              </a:rPr>
              <a:t>Examples include identity of a speaker in an audio signal, an activity carried out in a video, an object in an image etc.</a:t>
            </a:r>
          </a:p>
          <a:p>
            <a:r>
              <a:rPr lang="en-US" altLang="zh-CN" sz="1200" b="0" i="0" kern="1200" dirty="0">
                <a:solidFill>
                  <a:schemeClr val="tx1"/>
                </a:solidFill>
                <a:effectLst/>
                <a:latin typeface="+mn-lt"/>
                <a:ea typeface="+mn-ea"/>
                <a:cs typeface="+mn-cs"/>
              </a:rPr>
              <a:t>The contrastive task in CPC is set as follows. Let </a:t>
            </a:r>
            <a:r>
              <a:rPr lang="en-US" altLang="zh-CN" sz="1200" b="0" i="0" u="none" strike="noStrike" kern="1200" dirty="0">
                <a:solidFill>
                  <a:schemeClr val="tx1"/>
                </a:solidFill>
                <a:effectLst/>
                <a:latin typeface="+mn-lt"/>
                <a:ea typeface="+mn-ea"/>
                <a:cs typeface="+mn-cs"/>
              </a:rPr>
              <a:t>{x1,x2,…,</a:t>
            </a:r>
            <a:r>
              <a:rPr lang="en-US" altLang="zh-CN" sz="1200" b="0" i="0" u="none" strike="noStrike" kern="1200" dirty="0" err="1">
                <a:solidFill>
                  <a:schemeClr val="tx1"/>
                </a:solidFill>
                <a:effectLst/>
                <a:latin typeface="+mn-lt"/>
                <a:ea typeface="+mn-ea"/>
                <a:cs typeface="+mn-cs"/>
              </a:rPr>
              <a:t>xN</a:t>
            </a:r>
            <a:r>
              <a:rPr lang="en-US" altLang="zh-CN" sz="1200" b="0" i="0" u="none" strike="noStrike"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be a sequence of data points, and </a:t>
            </a:r>
            <a:r>
              <a:rPr lang="en-US" altLang="zh-CN" sz="1200" b="0" i="0" u="none" strike="noStrike" kern="1200" dirty="0" err="1">
                <a:solidFill>
                  <a:schemeClr val="tx1"/>
                </a:solidFill>
                <a:effectLst/>
                <a:latin typeface="+mn-lt"/>
                <a:ea typeface="+mn-ea"/>
                <a:cs typeface="+mn-cs"/>
              </a:rPr>
              <a:t>xt</a:t>
            </a:r>
            <a:r>
              <a:rPr lang="en-US" altLang="zh-CN" sz="1200" b="0" i="0" kern="1200" dirty="0">
                <a:solidFill>
                  <a:schemeClr val="tx1"/>
                </a:solidFill>
                <a:effectLst/>
                <a:latin typeface="+mn-lt"/>
                <a:ea typeface="+mn-ea"/>
                <a:cs typeface="+mn-cs"/>
              </a:rPr>
              <a:t> be an anchor data point. Then,</a:t>
            </a:r>
          </a:p>
          <a:p>
            <a:r>
              <a:rPr lang="en-US" altLang="zh-CN" sz="1200" b="0" i="0" u="none" strike="noStrike" kern="1200" dirty="0" err="1">
                <a:solidFill>
                  <a:schemeClr val="tx1"/>
                </a:solidFill>
                <a:effectLst/>
                <a:latin typeface="+mn-lt"/>
                <a:ea typeface="+mn-ea"/>
                <a:cs typeface="+mn-cs"/>
              </a:rPr>
              <a:t>xt+k</a:t>
            </a:r>
            <a:r>
              <a:rPr lang="en-US" altLang="zh-CN" sz="1200" b="0" i="0" kern="1200" dirty="0">
                <a:solidFill>
                  <a:schemeClr val="tx1"/>
                </a:solidFill>
                <a:effectLst/>
                <a:latin typeface="+mn-lt"/>
                <a:ea typeface="+mn-ea"/>
                <a:cs typeface="+mn-cs"/>
              </a:rPr>
              <a:t> will be a positive sample for this anchor.</a:t>
            </a:r>
          </a:p>
          <a:p>
            <a:r>
              <a:rPr lang="en-US" altLang="zh-CN" sz="1200" b="0" i="0" kern="1200" dirty="0">
                <a:solidFill>
                  <a:schemeClr val="tx1"/>
                </a:solidFill>
                <a:effectLst/>
                <a:latin typeface="+mn-lt"/>
                <a:ea typeface="+mn-ea"/>
                <a:cs typeface="+mn-cs"/>
              </a:rPr>
              <a:t>A data point </a:t>
            </a:r>
            <a:r>
              <a:rPr lang="en-US" altLang="zh-CN" sz="1200" b="0" i="0" u="none" strike="noStrike" kern="1200" dirty="0" err="1">
                <a:solidFill>
                  <a:schemeClr val="tx1"/>
                </a:solidFill>
                <a:effectLst/>
                <a:latin typeface="+mn-lt"/>
                <a:ea typeface="+mn-ea"/>
                <a:cs typeface="+mn-cs"/>
              </a:rPr>
              <a:t>xt</a:t>
            </a:r>
            <a:r>
              <a:rPr lang="en-US" altLang="zh-CN" sz="1200" b="0" i="0" u="none" strike="noStrike"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randomly sampled from the sequence will be a negative sample</a:t>
            </a:r>
          </a:p>
          <a:p>
            <a:r>
              <a:rPr lang="en-US" altLang="zh-CN" sz="1200" b="0" i="0" kern="1200" dirty="0">
                <a:solidFill>
                  <a:schemeClr val="tx1"/>
                </a:solidFill>
                <a:effectLst/>
                <a:latin typeface="+mn-lt"/>
                <a:ea typeface="+mn-ea"/>
                <a:cs typeface="+mn-cs"/>
              </a:rPr>
              <a:t>CPC makes use of multiple </a:t>
            </a:r>
            <a:r>
              <a:rPr lang="en-US" altLang="zh-CN" sz="1200" b="0" i="0" u="none" strike="noStrike" kern="1200" dirty="0" err="1">
                <a:solidFill>
                  <a:schemeClr val="tx1"/>
                </a:solidFill>
                <a:effectLst/>
                <a:latin typeface="+mn-lt"/>
                <a:ea typeface="+mn-ea"/>
                <a:cs typeface="+mn-cs"/>
              </a:rPr>
              <a:t>k</a:t>
            </a:r>
            <a:r>
              <a:rPr lang="en-US" altLang="zh-CN" sz="1200" b="0" i="0" kern="1200" dirty="0" err="1">
                <a:solidFill>
                  <a:schemeClr val="tx1"/>
                </a:solidFill>
                <a:effectLst/>
                <a:latin typeface="+mn-lt"/>
                <a:ea typeface="+mn-ea"/>
                <a:cs typeface="+mn-cs"/>
              </a:rPr>
              <a:t>s</a:t>
            </a:r>
            <a:r>
              <a:rPr lang="en-US" altLang="zh-CN" sz="1200" b="0" i="0" kern="1200" dirty="0">
                <a:solidFill>
                  <a:schemeClr val="tx1"/>
                </a:solidFill>
                <a:effectLst/>
                <a:latin typeface="+mn-lt"/>
                <a:ea typeface="+mn-ea"/>
                <a:cs typeface="+mn-cs"/>
              </a:rPr>
              <a:t> in a single task to capture features evolving at different time scales.</a:t>
            </a:r>
          </a:p>
          <a:p>
            <a:endParaRPr lang="zh-CN" altLang="en-US" b="1"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65</a:t>
            </a:fld>
            <a:endParaRPr lang="zh-CN" altLang="en-US"/>
          </a:p>
        </p:txBody>
      </p:sp>
    </p:spTree>
    <p:extLst>
      <p:ext uri="{BB962C8B-B14F-4D97-AF65-F5344CB8AC3E}">
        <p14:creationId xmlns:p14="http://schemas.microsoft.com/office/powerpoint/2010/main" val="2538209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对于具体的实现上，因为存在大量的样本，如何存取和高效的计算损失是急需解决的。研究人员提出了</a:t>
            </a:r>
            <a:r>
              <a:rPr lang="en-US" altLang="zh-CN" dirty="0"/>
              <a:t>memory bank [27]</a:t>
            </a:r>
            <a:r>
              <a:rPr lang="zh-CN" altLang="en-US" dirty="0"/>
              <a:t>的概念，也就是说我们把之前模型产生样本特征全部存起来，当前计算损失的时候直接拿来用就可以了，每次模型更新完后将当前的特征重新更新到 </a:t>
            </a:r>
            <a:r>
              <a:rPr lang="en-US" altLang="zh-CN" dirty="0"/>
              <a:t>memory bank </a:t>
            </a:r>
            <a:r>
              <a:rPr lang="zh-CN" altLang="en-US" dirty="0"/>
              <a:t>中，以便下一次使用。这个工作的缺点就在于每次需要将所有样本的特征全部存起来。后续 </a:t>
            </a:r>
            <a:r>
              <a:rPr lang="en-US" altLang="zh-CN" dirty="0" err="1"/>
              <a:t>kaiming</a:t>
            </a:r>
            <a:r>
              <a:rPr lang="en-US" altLang="zh-CN" dirty="0"/>
              <a:t> </a:t>
            </a:r>
            <a:r>
              <a:rPr lang="zh-CN" altLang="en-US" dirty="0"/>
              <a:t>大神提出的 </a:t>
            </a:r>
            <a:r>
              <a:rPr lang="en-US" altLang="zh-CN" dirty="0" err="1"/>
              <a:t>Moco</a:t>
            </a:r>
            <a:r>
              <a:rPr lang="en-US" altLang="zh-CN" dirty="0"/>
              <a:t>[28]</a:t>
            </a:r>
            <a:r>
              <a:rPr lang="zh-CN" altLang="en-US" dirty="0"/>
              <a:t>， 主要的贡献是 </a:t>
            </a:r>
            <a:r>
              <a:rPr lang="en-US" altLang="zh-CN" dirty="0"/>
              <a:t>Momentum Update</a:t>
            </a:r>
            <a:r>
              <a:rPr lang="zh-CN" altLang="en-US" dirty="0"/>
              <a:t>、 </a:t>
            </a:r>
            <a:r>
              <a:rPr lang="en-US" altLang="zh-CN" dirty="0" err="1"/>
              <a:t>shuffleBN</a:t>
            </a:r>
            <a:r>
              <a:rPr lang="en-US" altLang="zh-CN" dirty="0"/>
              <a:t> </a:t>
            </a:r>
            <a:r>
              <a:rPr lang="zh-CN" altLang="en-US" dirty="0"/>
              <a:t>等技术点来优化这个过程。关于 </a:t>
            </a:r>
            <a:r>
              <a:rPr lang="en-US" altLang="zh-CN" dirty="0" err="1"/>
              <a:t>Moco</a:t>
            </a:r>
            <a:r>
              <a:rPr lang="en-US" altLang="zh-CN" dirty="0"/>
              <a:t> </a:t>
            </a:r>
            <a:r>
              <a:rPr lang="zh-CN" altLang="en-US" dirty="0"/>
              <a:t>知乎上已经有了很多的解释了，推荐大家阅读 </a:t>
            </a:r>
            <a:r>
              <a:rPr lang="en-US" altLang="zh-CN" dirty="0"/>
              <a:t>[2]</a:t>
            </a:r>
            <a:r>
              <a:rPr lang="zh-CN" altLang="en-US" dirty="0"/>
              <a:t>，这里我们就不展开介绍了。</a:t>
            </a:r>
            <a:endParaRPr lang="en-US" altLang="zh-CN" dirty="0"/>
          </a:p>
          <a:p>
            <a:r>
              <a:rPr lang="en-US" altLang="zh-CN" sz="1200" b="0" i="0" kern="1200" dirty="0">
                <a:solidFill>
                  <a:schemeClr val="tx1"/>
                </a:solidFill>
                <a:effectLst/>
                <a:latin typeface="+mn-lt"/>
                <a:ea typeface="+mn-ea"/>
                <a:cs typeface="+mn-cs"/>
              </a:rPr>
              <a:t>Wu, </a:t>
            </a:r>
            <a:r>
              <a:rPr lang="en-US" altLang="zh-CN" sz="1200" b="0" i="0" kern="1200" dirty="0" err="1">
                <a:solidFill>
                  <a:schemeClr val="tx1"/>
                </a:solidFill>
                <a:effectLst/>
                <a:latin typeface="+mn-lt"/>
                <a:ea typeface="+mn-ea"/>
                <a:cs typeface="+mn-cs"/>
              </a:rPr>
              <a:t>Zhirong</a:t>
            </a:r>
            <a:r>
              <a:rPr lang="en-US" altLang="zh-CN" sz="1200" b="0" i="0" kern="1200" dirty="0">
                <a:solidFill>
                  <a:schemeClr val="tx1"/>
                </a:solidFill>
                <a:effectLst/>
                <a:latin typeface="+mn-lt"/>
                <a:ea typeface="+mn-ea"/>
                <a:cs typeface="+mn-cs"/>
              </a:rPr>
              <a:t> et al. “Unsupervised Feature Learning via Non-parametric Instance Discrimination.” CVPR 2018</a:t>
            </a:r>
          </a:p>
        </p:txBody>
      </p:sp>
      <p:sp>
        <p:nvSpPr>
          <p:cNvPr id="4" name="灯片编号占位符 3"/>
          <p:cNvSpPr>
            <a:spLocks noGrp="1"/>
          </p:cNvSpPr>
          <p:nvPr>
            <p:ph type="sldNum" sz="quarter" idx="5"/>
          </p:nvPr>
        </p:nvSpPr>
        <p:spPr/>
        <p:txBody>
          <a:bodyPr/>
          <a:lstStyle/>
          <a:p>
            <a:fld id="{A6F5CD8B-75B0-4C5F-A703-FDCF5AB53850}" type="slidenum">
              <a:rPr lang="zh-CN" altLang="en-US" smtClean="0"/>
              <a:t>66</a:t>
            </a:fld>
            <a:endParaRPr lang="zh-CN" altLang="en-US"/>
          </a:p>
        </p:txBody>
      </p:sp>
    </p:spTree>
    <p:extLst>
      <p:ext uri="{BB962C8B-B14F-4D97-AF65-F5344CB8AC3E}">
        <p14:creationId xmlns:p14="http://schemas.microsoft.com/office/powerpoint/2010/main" val="1454119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https://ankeshanand.com/blog/2020/01/26/contrative-self-supervised-learning.html</a:t>
            </a:r>
            <a:endParaRPr lang="zh-CN" altLang="en-US" dirty="0"/>
          </a:p>
          <a:p>
            <a:r>
              <a:rPr lang="en-US" altLang="zh-CN" sz="1200" b="0" i="0" kern="1200" dirty="0">
                <a:solidFill>
                  <a:schemeClr val="tx1"/>
                </a:solidFill>
                <a:effectLst/>
                <a:latin typeface="+mn-lt"/>
                <a:ea typeface="+mn-ea"/>
                <a:cs typeface="+mn-cs"/>
              </a:rPr>
              <a:t>Comparison of different strategies of using negative samples in contrastive methods. Here </a:t>
            </a:r>
            <a:r>
              <a:rPr lang="en-US" altLang="zh-CN" sz="1200" b="0" i="0" u="none" strike="noStrike" kern="1200" dirty="0" err="1">
                <a:solidFill>
                  <a:schemeClr val="tx1"/>
                </a:solidFill>
                <a:effectLst/>
                <a:latin typeface="+mn-lt"/>
                <a:ea typeface="+mn-ea"/>
                <a:cs typeface="+mn-cs"/>
              </a:rPr>
              <a:t>xq</a:t>
            </a:r>
            <a:r>
              <a:rPr lang="en-US" altLang="zh-CN" sz="1200" b="0" i="0" kern="1200" dirty="0">
                <a:solidFill>
                  <a:schemeClr val="tx1"/>
                </a:solidFill>
                <a:effectLst/>
                <a:latin typeface="+mn-lt"/>
                <a:ea typeface="+mn-ea"/>
                <a:cs typeface="+mn-cs"/>
              </a:rPr>
              <a:t> are positive examples, and </a:t>
            </a:r>
            <a:r>
              <a:rPr lang="en-US" altLang="zh-CN" sz="1200" b="0" i="0" u="none" strike="noStrike" kern="1200" dirty="0" err="1">
                <a:solidFill>
                  <a:schemeClr val="tx1"/>
                </a:solidFill>
                <a:effectLst/>
                <a:latin typeface="+mn-lt"/>
                <a:ea typeface="+mn-ea"/>
                <a:cs typeface="+mn-cs"/>
              </a:rPr>
              <a:t>xk</a:t>
            </a:r>
            <a:r>
              <a:rPr lang="en-US" altLang="zh-CN" sz="1200" b="0" i="0" kern="1200" dirty="0">
                <a:solidFill>
                  <a:schemeClr val="tx1"/>
                </a:solidFill>
                <a:effectLst/>
                <a:latin typeface="+mn-lt"/>
                <a:ea typeface="+mn-ea"/>
                <a:cs typeface="+mn-cs"/>
              </a:rPr>
              <a:t> are negative examples. Note that the gradient doesn’t flow back through the momentum encoder in </a:t>
            </a:r>
            <a:r>
              <a:rPr lang="en-US" altLang="zh-CN" sz="1200" b="0" i="0" kern="1200" dirty="0" err="1">
                <a:solidFill>
                  <a:schemeClr val="tx1"/>
                </a:solidFill>
                <a:effectLst/>
                <a:latin typeface="+mn-lt"/>
                <a:ea typeface="+mn-ea"/>
                <a:cs typeface="+mn-cs"/>
              </a:rPr>
              <a:t>MoCo</a:t>
            </a:r>
            <a:r>
              <a:rPr lang="en-US" altLang="zh-CN" sz="1200" b="0" i="0" kern="1200" dirty="0">
                <a:solidFill>
                  <a:schemeClr val="tx1"/>
                </a:solidFill>
                <a:effectLst/>
                <a:latin typeface="+mn-lt"/>
                <a:ea typeface="+mn-ea"/>
                <a:cs typeface="+mn-cs"/>
              </a:rPr>
              <a:t>.</a:t>
            </a:r>
            <a:endParaRPr lang="zh-CN" altLang="en-US" i="0"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67</a:t>
            </a:fld>
            <a:endParaRPr lang="zh-CN" altLang="en-US"/>
          </a:p>
        </p:txBody>
      </p:sp>
    </p:spTree>
    <p:extLst>
      <p:ext uri="{BB962C8B-B14F-4D97-AF65-F5344CB8AC3E}">
        <p14:creationId xmlns:p14="http://schemas.microsoft.com/office/powerpoint/2010/main" val="340539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Its basic working principle is to maximize the agreement between different augmented versions of the same sample using a contrastive loss in the latent space. </a:t>
            </a:r>
          </a:p>
          <a:p>
            <a:r>
              <a:rPr lang="en-US" altLang="zh-CN" sz="1200" b="0" i="0" kern="1200" dirty="0">
                <a:solidFill>
                  <a:schemeClr val="tx1"/>
                </a:solidFill>
                <a:effectLst/>
                <a:latin typeface="+mn-lt"/>
                <a:ea typeface="+mn-ea"/>
                <a:cs typeface="+mn-cs"/>
              </a:rPr>
              <a:t>1.</a:t>
            </a:r>
            <a:r>
              <a:rPr lang="en-US" altLang="zh-CN" sz="1200" b="1" i="0" kern="1200" dirty="0">
                <a:solidFill>
                  <a:schemeClr val="tx1"/>
                </a:solidFill>
                <a:effectLst/>
                <a:latin typeface="+mn-lt"/>
                <a:ea typeface="+mn-ea"/>
                <a:cs typeface="+mn-cs"/>
              </a:rPr>
              <a:t> A data augmentation module</a:t>
            </a:r>
            <a:r>
              <a:rPr lang="en-US" altLang="zh-CN" sz="1200" b="0" i="0" kern="1200" dirty="0">
                <a:solidFill>
                  <a:schemeClr val="tx1"/>
                </a:solidFill>
                <a:effectLst/>
                <a:latin typeface="+mn-lt"/>
                <a:ea typeface="+mn-ea"/>
                <a:cs typeface="+mn-cs"/>
              </a:rPr>
              <a:t> that transforms a given data sample (image) randomly to create two views of the same example (“</a:t>
            </a:r>
            <a:r>
              <a:rPr lang="en-US" altLang="zh-CN" sz="1200" b="0" i="0" kern="1200" dirty="0" err="1">
                <a:solidFill>
                  <a:schemeClr val="tx1"/>
                </a:solidFill>
                <a:effectLst/>
                <a:latin typeface="+mn-lt"/>
                <a:ea typeface="+mn-ea"/>
                <a:cs typeface="+mn-cs"/>
              </a:rPr>
              <a:t>x_i</a:t>
            </a:r>
            <a:r>
              <a:rPr lang="en-US" altLang="zh-CN" sz="1200" b="0" i="0" kern="1200" dirty="0">
                <a:solidFill>
                  <a:schemeClr val="tx1"/>
                </a:solidFill>
                <a:effectLst/>
                <a:latin typeface="+mn-lt"/>
                <a:ea typeface="+mn-ea"/>
                <a:cs typeface="+mn-cs"/>
              </a:rPr>
              <a:t>” and “</a:t>
            </a:r>
            <a:r>
              <a:rPr lang="en-US" altLang="zh-CN" sz="1200" b="0" i="0" kern="1200" dirty="0" err="1">
                <a:solidFill>
                  <a:schemeClr val="tx1"/>
                </a:solidFill>
                <a:effectLst/>
                <a:latin typeface="+mn-lt"/>
                <a:ea typeface="+mn-ea"/>
                <a:cs typeface="+mn-cs"/>
              </a:rPr>
              <a:t>x_j</a:t>
            </a:r>
            <a:r>
              <a:rPr lang="en-US" altLang="zh-CN" sz="1200" b="0" i="0" kern="1200" dirty="0">
                <a:solidFill>
                  <a:schemeClr val="tx1"/>
                </a:solidFill>
                <a:effectLst/>
                <a:latin typeface="+mn-lt"/>
                <a:ea typeface="+mn-ea"/>
                <a:cs typeface="+mn-cs"/>
              </a:rPr>
              <a:t>” in the diagram above). These represent the positive pairs. The </a:t>
            </a:r>
            <a:r>
              <a:rPr lang="en-US" altLang="zh-CN" sz="1200" b="0" i="0" kern="1200" dirty="0" err="1">
                <a:solidFill>
                  <a:schemeClr val="tx1"/>
                </a:solidFill>
                <a:effectLst/>
                <a:latin typeface="+mn-lt"/>
                <a:ea typeface="+mn-ea"/>
                <a:cs typeface="+mn-cs"/>
              </a:rPr>
              <a:t>SimCLR</a:t>
            </a:r>
            <a:r>
              <a:rPr lang="en-US" altLang="zh-CN" sz="1200" b="0" i="0" kern="1200" dirty="0">
                <a:solidFill>
                  <a:schemeClr val="tx1"/>
                </a:solidFill>
                <a:effectLst/>
                <a:latin typeface="+mn-lt"/>
                <a:ea typeface="+mn-ea"/>
                <a:cs typeface="+mn-cs"/>
              </a:rPr>
              <a:t> framework applies the following three augmentations: random crop and resizing (with random flip), color distortions, and Gaussian blur. According to the results obtained by the authors, random cropping and color distortion are essential for achieving good performance.</a:t>
            </a:r>
          </a:p>
          <a:p>
            <a:r>
              <a:rPr lang="en-US" altLang="zh-CN" sz="1200" b="0" i="0" kern="1200" dirty="0">
                <a:solidFill>
                  <a:schemeClr val="tx1"/>
                </a:solidFill>
                <a:effectLst/>
                <a:latin typeface="+mn-lt"/>
                <a:ea typeface="+mn-ea"/>
                <a:cs typeface="+mn-cs"/>
              </a:rPr>
              <a:t>2. </a:t>
            </a:r>
            <a:r>
              <a:rPr lang="en-US" altLang="zh-CN" sz="1200" b="0" i="0" kern="1200" dirty="0" err="1">
                <a:solidFill>
                  <a:schemeClr val="tx1"/>
                </a:solidFill>
                <a:effectLst/>
                <a:latin typeface="+mn-lt"/>
                <a:ea typeface="+mn-ea"/>
                <a:cs typeface="+mn-cs"/>
              </a:rPr>
              <a:t>SimCLR</a:t>
            </a:r>
            <a:r>
              <a:rPr lang="en-US" altLang="zh-CN" sz="1200" b="0" i="0" kern="1200" dirty="0">
                <a:solidFill>
                  <a:schemeClr val="tx1"/>
                </a:solidFill>
                <a:effectLst/>
                <a:latin typeface="+mn-lt"/>
                <a:ea typeface="+mn-ea"/>
                <a:cs typeface="+mn-cs"/>
              </a:rPr>
              <a:t> consists of a </a:t>
            </a:r>
            <a:r>
              <a:rPr lang="en-US" altLang="zh-CN" sz="1200" b="1" i="0" kern="1200" dirty="0">
                <a:solidFill>
                  <a:schemeClr val="tx1"/>
                </a:solidFill>
                <a:effectLst/>
                <a:latin typeface="+mn-lt"/>
                <a:ea typeface="+mn-ea"/>
                <a:cs typeface="+mn-cs"/>
              </a:rPr>
              <a:t>neural network base encoder</a:t>
            </a:r>
            <a:r>
              <a:rPr lang="en-US" altLang="zh-CN" sz="1200" b="0" i="0" kern="1200" dirty="0">
                <a:solidFill>
                  <a:schemeClr val="tx1"/>
                </a:solidFill>
                <a:effectLst/>
                <a:latin typeface="+mn-lt"/>
                <a:ea typeface="+mn-ea"/>
                <a:cs typeface="+mn-cs"/>
              </a:rPr>
              <a:t>, denoted by “f(.)” in the architecture diagram, to extract representative vectors from the augmented data samples. Although we can use any network as the backbone encoder, the authors chose the </a:t>
            </a:r>
            <a:r>
              <a:rPr lang="en-US" altLang="zh-CN" sz="1200" b="0" i="0" kern="1200" dirty="0" err="1">
                <a:solidFill>
                  <a:schemeClr val="tx1"/>
                </a:solidFill>
                <a:effectLst/>
                <a:latin typeface="+mn-lt"/>
                <a:ea typeface="+mn-ea"/>
                <a:cs typeface="+mn-cs"/>
              </a:rPr>
              <a:t>ResNet</a:t>
            </a:r>
            <a:r>
              <a:rPr lang="en-US" altLang="zh-CN" sz="1200" b="0" i="0" kern="1200" dirty="0">
                <a:solidFill>
                  <a:schemeClr val="tx1"/>
                </a:solidFill>
                <a:effectLst/>
                <a:latin typeface="+mn-lt"/>
                <a:ea typeface="+mn-ea"/>
                <a:cs typeface="+mn-cs"/>
              </a:rPr>
              <a:t> model for simplicity. The features are extracted after the final averaging pooling layer of the ResNet-50 model.</a:t>
            </a:r>
          </a:p>
          <a:p>
            <a:r>
              <a:rPr lang="en-US" altLang="zh-CN" sz="1200" b="0" i="0" kern="1200" dirty="0">
                <a:solidFill>
                  <a:schemeClr val="tx1"/>
                </a:solidFill>
                <a:effectLst/>
                <a:latin typeface="+mn-lt"/>
                <a:ea typeface="+mn-ea"/>
                <a:cs typeface="+mn-cs"/>
              </a:rPr>
              <a:t>3. Next, a </a:t>
            </a:r>
            <a:r>
              <a:rPr lang="en-US" altLang="zh-CN" sz="1200" b="1" i="0" kern="1200" dirty="0">
                <a:solidFill>
                  <a:schemeClr val="tx1"/>
                </a:solidFill>
                <a:effectLst/>
                <a:latin typeface="+mn-lt"/>
                <a:ea typeface="+mn-ea"/>
                <a:cs typeface="+mn-cs"/>
              </a:rPr>
              <a:t>small neural network projection head</a:t>
            </a:r>
            <a:r>
              <a:rPr lang="en-US" altLang="zh-CN" sz="1200" b="0" i="0" kern="1200" dirty="0">
                <a:solidFill>
                  <a:schemeClr val="tx1"/>
                </a:solidFill>
                <a:effectLst/>
                <a:latin typeface="+mn-lt"/>
                <a:ea typeface="+mn-ea"/>
                <a:cs typeface="+mn-cs"/>
              </a:rPr>
              <a:t>, denoted by “g(.),” is incorporated to map the extracted representative vectors to a common latent space. This will allow the contrastive loss to be implemented. The authors use a simple Multi-Layer Perceptron with one hidden layer for this purpose. They investigated and found that applying the contrastive loss in this latent space produces better results than directly evaluating the loss over the features extracted from ResNet-50.</a:t>
            </a:r>
          </a:p>
          <a:p>
            <a:r>
              <a:rPr lang="en-US" altLang="zh-CN" sz="1200" b="0" i="0" kern="1200" dirty="0">
                <a:solidFill>
                  <a:schemeClr val="tx1"/>
                </a:solidFill>
                <a:effectLst/>
                <a:latin typeface="+mn-lt"/>
                <a:ea typeface="+mn-ea"/>
                <a:cs typeface="+mn-cs"/>
              </a:rPr>
              <a:t>4. Finally, a </a:t>
            </a:r>
            <a:r>
              <a:rPr lang="en-US" altLang="zh-CN" sz="1200" b="1" i="0" kern="1200" dirty="0">
                <a:solidFill>
                  <a:schemeClr val="tx1"/>
                </a:solidFill>
                <a:effectLst/>
                <a:latin typeface="+mn-lt"/>
                <a:ea typeface="+mn-ea"/>
                <a:cs typeface="+mn-cs"/>
              </a:rPr>
              <a:t>contrastive loss function</a:t>
            </a:r>
            <a:r>
              <a:rPr lang="en-US" altLang="zh-CN" sz="1200" b="0" i="0" kern="1200" dirty="0">
                <a:solidFill>
                  <a:schemeClr val="tx1"/>
                </a:solidFill>
                <a:effectLst/>
                <a:latin typeface="+mn-lt"/>
                <a:ea typeface="+mn-ea"/>
                <a:cs typeface="+mn-cs"/>
              </a:rPr>
              <a:t> is defined based on previous literature, which the authors chose to be the NT-</a:t>
            </a:r>
            <a:r>
              <a:rPr lang="en-US" altLang="zh-CN" sz="1200" b="0" i="0" kern="1200" dirty="0" err="1">
                <a:solidFill>
                  <a:schemeClr val="tx1"/>
                </a:solidFill>
                <a:effectLst/>
                <a:latin typeface="+mn-lt"/>
                <a:ea typeface="+mn-ea"/>
                <a:cs typeface="+mn-cs"/>
              </a:rPr>
              <a:t>Xent</a:t>
            </a:r>
            <a:r>
              <a:rPr lang="en-US" altLang="zh-CN" sz="1200" b="0" i="0" kern="1200" dirty="0">
                <a:solidFill>
                  <a:schemeClr val="tx1"/>
                </a:solidFill>
                <a:effectLst/>
                <a:latin typeface="+mn-lt"/>
                <a:ea typeface="+mn-ea"/>
                <a:cs typeface="+mn-cs"/>
              </a:rPr>
              <a:t> loss function that has been explained in the previous section.</a:t>
            </a:r>
          </a:p>
          <a:p>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69</a:t>
            </a:fld>
            <a:endParaRPr lang="zh-CN" altLang="en-US"/>
          </a:p>
        </p:txBody>
      </p:sp>
    </p:spTree>
    <p:extLst>
      <p:ext uri="{BB962C8B-B14F-4D97-AF65-F5344CB8AC3E}">
        <p14:creationId xmlns:p14="http://schemas.microsoft.com/office/powerpoint/2010/main" val="3207575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最近 </a:t>
            </a:r>
            <a:r>
              <a:rPr lang="en-US" altLang="zh-CN" dirty="0" err="1"/>
              <a:t>hinton</a:t>
            </a:r>
            <a:r>
              <a:rPr lang="en-US" altLang="zh-CN" dirty="0"/>
              <a:t> </a:t>
            </a:r>
            <a:r>
              <a:rPr lang="zh-CN" altLang="en-US" dirty="0"/>
              <a:t>组又放出了 </a:t>
            </a:r>
            <a:r>
              <a:rPr lang="en-US" altLang="zh-CN" dirty="0" err="1"/>
              <a:t>SimCLR</a:t>
            </a:r>
            <a:r>
              <a:rPr lang="en-US" altLang="zh-CN" dirty="0"/>
              <a:t>[29]</a:t>
            </a:r>
            <a:r>
              <a:rPr lang="zh-CN" altLang="en-US" dirty="0"/>
              <a:t>，这个工作主要是对于一个输入的样本，进行不同的数据增广方式，对于同一个样本的不同增广是正样本，对于不同样本的增广是负样本。整个过程比之前</a:t>
            </a:r>
            <a:r>
              <a:rPr lang="en-US" altLang="zh-CN" dirty="0" err="1"/>
              <a:t>kaiming</a:t>
            </a:r>
            <a:r>
              <a:rPr lang="zh-CN" altLang="en-US" dirty="0"/>
              <a:t>提出的动量对比（</a:t>
            </a:r>
            <a:r>
              <a:rPr lang="en-US" altLang="zh-CN" dirty="0" err="1"/>
              <a:t>MoCo</a:t>
            </a:r>
            <a:r>
              <a:rPr lang="zh-CN" altLang="en-US" dirty="0"/>
              <a:t>）更加的简单，同时省去了数据存储队列。这个工作的创新主要有两个：在表征层和最后的损失层增加了一个非线性映射可以增加性能 （这个地方我比较好奇，希望能有大佬给出更直观的解释）。数据增广对于自监督学习是有益的，不同数据增广方式的结合比单一增广更好。同时作者公布了非常多的实验经验，比如自监督学习需要更大的 </a:t>
            </a:r>
            <a:r>
              <a:rPr lang="en-US" altLang="zh-CN" dirty="0"/>
              <a:t>batch </a:t>
            </a:r>
            <a:r>
              <a:rPr lang="zh-CN" altLang="en-US" dirty="0"/>
              <a:t>和更长的训练时间。</a:t>
            </a:r>
            <a:endParaRPr lang="en-US" altLang="zh-CN" dirty="0"/>
          </a:p>
          <a:p>
            <a:r>
              <a:rPr lang="en-US" altLang="zh-CN" sz="1200" b="0" i="0" kern="1200" dirty="0">
                <a:solidFill>
                  <a:schemeClr val="tx1"/>
                </a:solidFill>
                <a:effectLst/>
                <a:latin typeface="+mn-lt"/>
                <a:ea typeface="+mn-ea"/>
                <a:cs typeface="+mn-cs"/>
              </a:rPr>
              <a:t>Chen, Ting et al. “A Simple Framework for Contrastive Learning of Visual Representations.” </a:t>
            </a:r>
            <a:r>
              <a:rPr lang="en-US" altLang="zh-CN" sz="1200" b="0" i="0" kern="1200" dirty="0" err="1">
                <a:solidFill>
                  <a:schemeClr val="tx1"/>
                </a:solidFill>
                <a:effectLst/>
                <a:latin typeface="+mn-lt"/>
                <a:ea typeface="+mn-ea"/>
                <a:cs typeface="+mn-cs"/>
              </a:rPr>
              <a:t>ArXiv</a:t>
            </a:r>
            <a:r>
              <a:rPr lang="en-US" altLang="zh-CN" sz="1200" b="0" i="0" kern="1200" dirty="0">
                <a:solidFill>
                  <a:schemeClr val="tx1"/>
                </a:solidFill>
                <a:effectLst/>
                <a:latin typeface="+mn-lt"/>
                <a:ea typeface="+mn-ea"/>
                <a:cs typeface="+mn-cs"/>
              </a:rPr>
              <a:t> abs/2002.05709 (2020)</a:t>
            </a:r>
          </a:p>
          <a:p>
            <a:r>
              <a:rPr lang="en-US" altLang="zh-CN" dirty="0"/>
              <a:t>https://www.v7labs.com/blog/contrastive-learning-guide</a:t>
            </a:r>
          </a:p>
        </p:txBody>
      </p:sp>
      <p:sp>
        <p:nvSpPr>
          <p:cNvPr id="4" name="灯片编号占位符 3"/>
          <p:cNvSpPr>
            <a:spLocks noGrp="1"/>
          </p:cNvSpPr>
          <p:nvPr>
            <p:ph type="sldNum" sz="quarter" idx="5"/>
          </p:nvPr>
        </p:nvSpPr>
        <p:spPr/>
        <p:txBody>
          <a:bodyPr/>
          <a:lstStyle/>
          <a:p>
            <a:fld id="{A6F5CD8B-75B0-4C5F-A703-FDCF5AB53850}" type="slidenum">
              <a:rPr lang="zh-CN" altLang="en-US" smtClean="0"/>
              <a:t>70</a:t>
            </a:fld>
            <a:endParaRPr lang="zh-CN" altLang="en-US"/>
          </a:p>
        </p:txBody>
      </p:sp>
    </p:spTree>
    <p:extLst>
      <p:ext uri="{BB962C8B-B14F-4D97-AF65-F5344CB8AC3E}">
        <p14:creationId xmlns:p14="http://schemas.microsoft.com/office/powerpoint/2010/main" val="3077472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Self-Supervised Learning </a:t>
            </a:r>
            <a:r>
              <a:rPr lang="zh-CN" altLang="en-US" dirty="0">
                <a:hlinkClick r:id="rId3"/>
              </a:rPr>
              <a:t>超详细解读 </a:t>
            </a:r>
            <a:r>
              <a:rPr lang="en-US" altLang="zh-CN" dirty="0">
                <a:hlinkClick r:id="rId3"/>
              </a:rPr>
              <a:t>(</a:t>
            </a:r>
            <a:r>
              <a:rPr lang="zh-CN" altLang="en-US" dirty="0">
                <a:hlinkClick r:id="rId3"/>
              </a:rPr>
              <a:t>二</a:t>
            </a:r>
            <a:r>
              <a:rPr lang="en-US" altLang="zh-CN" dirty="0">
                <a:hlinkClick r:id="rId3"/>
              </a:rPr>
              <a:t>)</a:t>
            </a:r>
            <a:r>
              <a:rPr lang="zh-CN" altLang="en-US" dirty="0">
                <a:hlinkClick r:id="rId3"/>
              </a:rPr>
              <a:t>：</a:t>
            </a:r>
            <a:r>
              <a:rPr lang="en-US" altLang="zh-CN" dirty="0" err="1">
                <a:hlinkClick r:id="rId3"/>
              </a:rPr>
              <a:t>SimCLR</a:t>
            </a:r>
            <a:r>
              <a:rPr lang="zh-CN" altLang="en-US" dirty="0">
                <a:hlinkClick r:id="rId3"/>
              </a:rPr>
              <a:t>系列 </a:t>
            </a:r>
            <a:r>
              <a:rPr lang="en-US" altLang="zh-CN" dirty="0">
                <a:hlinkClick r:id="rId3"/>
              </a:rPr>
              <a:t>- </a:t>
            </a:r>
            <a:r>
              <a:rPr lang="zh-CN" altLang="en-US" dirty="0">
                <a:hlinkClick r:id="rId3"/>
              </a:rPr>
              <a:t>知乎 </a:t>
            </a:r>
            <a:r>
              <a:rPr lang="en-US" altLang="zh-CN" dirty="0">
                <a:hlinkClick r:id="rId3"/>
              </a:rPr>
              <a:t>(zhihu.com)</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72</a:t>
            </a:fld>
            <a:endParaRPr lang="zh-CN" altLang="en-US"/>
          </a:p>
        </p:txBody>
      </p:sp>
    </p:spTree>
    <p:extLst>
      <p:ext uri="{BB962C8B-B14F-4D97-AF65-F5344CB8AC3E}">
        <p14:creationId xmlns:p14="http://schemas.microsoft.com/office/powerpoint/2010/main" val="1020920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B1F"/>
                </a:solidFill>
                <a:effectLst/>
                <a:latin typeface="-apple-system"/>
              </a:rPr>
              <a:t>使用 </a:t>
            </a:r>
            <a:r>
              <a:rPr lang="en-US" altLang="zh-CN" b="0" i="0" dirty="0" err="1">
                <a:solidFill>
                  <a:srgbClr val="191B1F"/>
                </a:solidFill>
                <a:effectLst/>
                <a:latin typeface="-apple-system"/>
              </a:rPr>
              <a:t>softmax</a:t>
            </a:r>
            <a:r>
              <a:rPr lang="en-US" altLang="zh-CN" b="0" i="0" dirty="0">
                <a:solidFill>
                  <a:srgbClr val="191B1F"/>
                </a:solidFill>
                <a:effectLst/>
                <a:latin typeface="-apple-system"/>
              </a:rPr>
              <a:t> </a:t>
            </a:r>
            <a:r>
              <a:rPr lang="zh-CN" altLang="en-US" b="0" i="0" dirty="0">
                <a:solidFill>
                  <a:srgbClr val="191B1F"/>
                </a:solidFill>
                <a:effectLst/>
                <a:latin typeface="-apple-system"/>
              </a:rPr>
              <a:t>函数来获得这两个图像相似的概率</a:t>
            </a:r>
            <a:endParaRPr lang="en-US" altLang="zh-CN" b="0" i="0" dirty="0">
              <a:solidFill>
                <a:srgbClr val="191B1F"/>
              </a:solidFill>
              <a:effectLst/>
              <a:latin typeface="-apple-system"/>
            </a:endParaRPr>
          </a:p>
          <a:p>
            <a:pPr algn="l"/>
            <a:r>
              <a:rPr lang="zh-CN" altLang="en-US" b="0" i="0" dirty="0">
                <a:solidFill>
                  <a:srgbClr val="191B1F"/>
                </a:solidFill>
                <a:effectLst/>
                <a:latin typeface="-apple-system"/>
              </a:rPr>
              <a:t>这种 </a:t>
            </a:r>
            <a:r>
              <a:rPr lang="en-US" altLang="zh-CN" b="0" i="0" dirty="0" err="1">
                <a:solidFill>
                  <a:srgbClr val="191B1F"/>
                </a:solidFill>
                <a:effectLst/>
                <a:latin typeface="-apple-system"/>
              </a:rPr>
              <a:t>softmax</a:t>
            </a:r>
            <a:r>
              <a:rPr lang="en-US" altLang="zh-CN" b="0" i="0" dirty="0">
                <a:solidFill>
                  <a:srgbClr val="191B1F"/>
                </a:solidFill>
                <a:effectLst/>
                <a:latin typeface="-apple-system"/>
              </a:rPr>
              <a:t> </a:t>
            </a:r>
            <a:r>
              <a:rPr lang="zh-CN" altLang="en-US" b="0" i="0" dirty="0">
                <a:solidFill>
                  <a:srgbClr val="191B1F"/>
                </a:solidFill>
                <a:effectLst/>
                <a:latin typeface="-apple-system"/>
              </a:rPr>
              <a:t>计算等价于获得第</a:t>
            </a:r>
            <a:r>
              <a:rPr lang="en-US" altLang="zh-CN" b="0" i="0" dirty="0">
                <a:solidFill>
                  <a:srgbClr val="191B1F"/>
                </a:solidFill>
                <a:effectLst/>
                <a:latin typeface="-apple-system"/>
              </a:rPr>
              <a:t>2</a:t>
            </a:r>
            <a:r>
              <a:rPr lang="zh-CN" altLang="en-US" b="0" i="0" dirty="0">
                <a:solidFill>
                  <a:srgbClr val="191B1F"/>
                </a:solidFill>
                <a:effectLst/>
                <a:latin typeface="-apple-system"/>
              </a:rPr>
              <a:t>张增强的狗的图像与该对中的第</a:t>
            </a:r>
            <a:r>
              <a:rPr lang="en-US" altLang="zh-CN" b="0" i="0" dirty="0">
                <a:solidFill>
                  <a:srgbClr val="191B1F"/>
                </a:solidFill>
                <a:effectLst/>
                <a:latin typeface="-apple-system"/>
              </a:rPr>
              <a:t>1</a:t>
            </a:r>
            <a:r>
              <a:rPr lang="zh-CN" altLang="en-US" b="0" i="0" dirty="0">
                <a:solidFill>
                  <a:srgbClr val="191B1F"/>
                </a:solidFill>
                <a:effectLst/>
                <a:latin typeface="-apple-system"/>
              </a:rPr>
              <a:t>张狗的图像最相似的概率。 在这里，分母中的其余的项都是其他图片的增强之后的图片，也是</a:t>
            </a:r>
            <a:r>
              <a:rPr lang="en-US" altLang="zh-CN" b="0" i="0" dirty="0">
                <a:solidFill>
                  <a:srgbClr val="191B1F"/>
                </a:solidFill>
                <a:effectLst/>
                <a:latin typeface="-apple-system"/>
              </a:rPr>
              <a:t>negative samples</a:t>
            </a:r>
            <a:r>
              <a:rPr lang="zh-CN" altLang="en-US" b="0" i="0" dirty="0">
                <a:solidFill>
                  <a:srgbClr val="191B1F"/>
                </a:solidFill>
                <a:effectLst/>
                <a:latin typeface="-apple-system"/>
              </a:rPr>
              <a:t>。</a:t>
            </a:r>
          </a:p>
          <a:p>
            <a:pPr algn="l"/>
            <a:r>
              <a:rPr lang="zh-CN" altLang="en-US" b="0" i="0" dirty="0">
                <a:solidFill>
                  <a:srgbClr val="191B1F"/>
                </a:solidFill>
                <a:effectLst/>
                <a:latin typeface="-apple-system"/>
              </a:rPr>
              <a:t>所以我们希望上面的</a:t>
            </a:r>
            <a:r>
              <a:rPr lang="en-US" altLang="zh-CN" b="0" i="0" dirty="0" err="1">
                <a:solidFill>
                  <a:srgbClr val="191B1F"/>
                </a:solidFill>
                <a:effectLst/>
                <a:latin typeface="-apple-system"/>
              </a:rPr>
              <a:t>softmax</a:t>
            </a:r>
            <a:r>
              <a:rPr lang="zh-CN" altLang="en-US" b="0" i="0" dirty="0">
                <a:solidFill>
                  <a:srgbClr val="191B1F"/>
                </a:solidFill>
                <a:effectLst/>
                <a:latin typeface="-apple-system"/>
              </a:rPr>
              <a:t>的结果尽量大，所以损失函数取了</a:t>
            </a:r>
            <a:r>
              <a:rPr lang="en-US" altLang="zh-CN" b="0" i="0" dirty="0" err="1">
                <a:solidFill>
                  <a:srgbClr val="191B1F"/>
                </a:solidFill>
                <a:effectLst/>
                <a:latin typeface="-apple-system"/>
              </a:rPr>
              <a:t>softmax</a:t>
            </a:r>
            <a:r>
              <a:rPr lang="zh-CN" altLang="en-US" b="0" i="0" dirty="0">
                <a:solidFill>
                  <a:srgbClr val="191B1F"/>
                </a:solidFill>
                <a:effectLst/>
                <a:latin typeface="-apple-system"/>
              </a:rPr>
              <a:t>的负对数：</a:t>
            </a:r>
          </a:p>
          <a:p>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75</a:t>
            </a:fld>
            <a:endParaRPr lang="zh-CN" altLang="en-US"/>
          </a:p>
        </p:txBody>
      </p:sp>
    </p:spTree>
    <p:extLst>
      <p:ext uri="{BB962C8B-B14F-4D97-AF65-F5344CB8AC3E}">
        <p14:creationId xmlns:p14="http://schemas.microsoft.com/office/powerpoint/2010/main" val="848294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PingFang SC"/>
              </a:rPr>
              <a:t>将灰度图上色是一个难题，因为灰度图损失了原图三分之二的色彩信息</a:t>
            </a:r>
            <a:r>
              <a:rPr lang="en-US" altLang="zh-CN" b="0" i="0" dirty="0">
                <a:solidFill>
                  <a:srgbClr val="000000"/>
                </a:solidFill>
                <a:effectLst/>
                <a:latin typeface="PingFang SC"/>
              </a:rPr>
              <a:t>. </a:t>
            </a:r>
            <a:r>
              <a:rPr lang="zh-CN" altLang="en-US" b="0" i="0" dirty="0">
                <a:solidFill>
                  <a:srgbClr val="000000"/>
                </a:solidFill>
                <a:effectLst/>
                <a:latin typeface="PingFang SC"/>
              </a:rPr>
              <a:t>因此论文对灰度的处理是一种“看似合理”的上色，根据场景的语义和物体表面的纹理，比如（从纹理识别出来的）草显然是绿色的，天空是蓝色的，瓢虫大部分是红色为底色；但语义优先（默认某种物体属于某种颜色，比如草是绿色）并不符合所有的对象，比如草地上的一些彩球，渲染后不同的彩球颜色实际上是人为设定的，并不一定反映出真正的彩球颜色</a:t>
            </a:r>
            <a:r>
              <a:rPr lang="en-US" altLang="zh-CN" b="0" i="0" dirty="0">
                <a:solidFill>
                  <a:srgbClr val="000000"/>
                </a:solidFill>
                <a:effectLst/>
                <a:latin typeface="PingFang SC"/>
              </a:rPr>
              <a:t>. </a:t>
            </a:r>
            <a:r>
              <a:rPr lang="zh-CN" altLang="en-US" b="0" i="0" dirty="0">
                <a:solidFill>
                  <a:srgbClr val="000000"/>
                </a:solidFill>
                <a:effectLst/>
                <a:latin typeface="PingFang SC"/>
              </a:rPr>
              <a:t>因此这篇论文并不是为了恢复灰度图原本的色彩，而是对灰度图渲染出合理和谐的颜色</a:t>
            </a:r>
            <a:r>
              <a:rPr lang="en-US" altLang="zh-CN" b="0" i="0" dirty="0">
                <a:solidFill>
                  <a:srgbClr val="000000"/>
                </a:solidFill>
                <a:effectLst/>
                <a:latin typeface="PingFang SC"/>
              </a:rPr>
              <a:t>.</a:t>
            </a:r>
          </a:p>
          <a:p>
            <a:pPr algn="l"/>
            <a:r>
              <a:rPr lang="zh-CN" altLang="en-US" b="0" i="0" dirty="0">
                <a:solidFill>
                  <a:srgbClr val="000000"/>
                </a:solidFill>
                <a:effectLst/>
                <a:latin typeface="PingFang SC"/>
              </a:rPr>
              <a:t>考虑搭配亮度通道</a:t>
            </a:r>
            <a:r>
              <a:rPr lang="en-US" altLang="zh-CN" b="0" i="0" dirty="0">
                <a:solidFill>
                  <a:srgbClr val="000000"/>
                </a:solidFill>
                <a:effectLst/>
                <a:latin typeface="PingFang SC"/>
              </a:rPr>
              <a:t>L</a:t>
            </a:r>
            <a:r>
              <a:rPr lang="zh-CN" altLang="en-US" b="0" i="0" dirty="0">
                <a:solidFill>
                  <a:srgbClr val="000000"/>
                </a:solidFill>
                <a:effectLst/>
                <a:latin typeface="PingFang SC"/>
              </a:rPr>
              <a:t>，该系统预测图像在</a:t>
            </a:r>
            <a:r>
              <a:rPr lang="en-US" altLang="zh-CN" b="0" i="0" dirty="0">
                <a:solidFill>
                  <a:srgbClr val="000000"/>
                </a:solidFill>
                <a:effectLst/>
                <a:latin typeface="PingFang SC"/>
              </a:rPr>
              <a:t>CIE</a:t>
            </a:r>
            <a:r>
              <a:rPr lang="zh-CN" altLang="en-US" b="0" i="0" dirty="0">
                <a:solidFill>
                  <a:srgbClr val="000000"/>
                </a:solidFill>
                <a:effectLst/>
                <a:latin typeface="PingFang SC"/>
              </a:rPr>
              <a:t>实验色（</a:t>
            </a:r>
            <a:r>
              <a:rPr lang="en-US" altLang="zh-CN" b="0" i="0" dirty="0">
                <a:solidFill>
                  <a:srgbClr val="000000"/>
                </a:solidFill>
                <a:effectLst/>
                <a:latin typeface="PingFang SC"/>
              </a:rPr>
              <a:t>CIE Lab</a:t>
            </a:r>
            <a:r>
              <a:rPr lang="zh-CN" altLang="en-US" b="0" i="0" dirty="0">
                <a:solidFill>
                  <a:srgbClr val="000000"/>
                </a:solidFill>
                <a:effectLst/>
                <a:latin typeface="PingFang SC"/>
              </a:rPr>
              <a:t>）中的相应的</a:t>
            </a:r>
            <a:r>
              <a:rPr lang="en-US" altLang="zh-CN" b="0" i="0" dirty="0">
                <a:solidFill>
                  <a:srgbClr val="000000"/>
                </a:solidFill>
                <a:effectLst/>
                <a:latin typeface="PingFang SC"/>
              </a:rPr>
              <a:t>a</a:t>
            </a:r>
            <a:r>
              <a:rPr lang="zh-CN" altLang="en-US" b="0" i="0" dirty="0">
                <a:solidFill>
                  <a:srgbClr val="000000"/>
                </a:solidFill>
                <a:effectLst/>
                <a:latin typeface="PingFang SC"/>
              </a:rPr>
              <a:t>和</a:t>
            </a:r>
            <a:r>
              <a:rPr lang="en-US" altLang="zh-CN" b="0" i="0" dirty="0">
                <a:solidFill>
                  <a:srgbClr val="000000"/>
                </a:solidFill>
                <a:effectLst/>
                <a:latin typeface="PingFang SC"/>
              </a:rPr>
              <a:t>b</a:t>
            </a:r>
            <a:r>
              <a:rPr lang="zh-CN" altLang="en-US" b="0" i="0" dirty="0">
                <a:solidFill>
                  <a:srgbClr val="000000"/>
                </a:solidFill>
                <a:effectLst/>
                <a:latin typeface="PingFang SC"/>
              </a:rPr>
              <a:t>通道的值</a:t>
            </a:r>
            <a:r>
              <a:rPr lang="en-US" altLang="zh-CN" b="0" i="0" dirty="0">
                <a:solidFill>
                  <a:srgbClr val="000000"/>
                </a:solidFill>
                <a:effectLst/>
                <a:latin typeface="PingFang SC"/>
              </a:rPr>
              <a:t>. </a:t>
            </a:r>
            <a:r>
              <a:rPr lang="zh-CN" altLang="en-US" b="0" i="0" dirty="0">
                <a:solidFill>
                  <a:srgbClr val="000000"/>
                </a:solidFill>
                <a:effectLst/>
                <a:latin typeface="PingFang SC"/>
              </a:rPr>
              <a:t>论文采用了大规模的训练数据</a:t>
            </a:r>
            <a:r>
              <a:rPr lang="en-US" altLang="zh-CN" b="0" i="0" dirty="0">
                <a:solidFill>
                  <a:srgbClr val="000000"/>
                </a:solidFill>
                <a:effectLst/>
                <a:latin typeface="PingFang SC"/>
              </a:rPr>
              <a:t>. </a:t>
            </a:r>
            <a:r>
              <a:rPr lang="zh-CN" altLang="en-US" b="0" i="0" dirty="0">
                <a:solidFill>
                  <a:srgbClr val="000000"/>
                </a:solidFill>
                <a:effectLst/>
                <a:latin typeface="PingFang SC"/>
              </a:rPr>
              <a:t>训练数据充足（任何彩图均可），将图片的亮度通道</a:t>
            </a:r>
            <a:r>
              <a:rPr lang="en-US" altLang="zh-CN" b="0" i="0" dirty="0">
                <a:solidFill>
                  <a:srgbClr val="000000"/>
                </a:solidFill>
                <a:effectLst/>
                <a:latin typeface="PingFang SC"/>
              </a:rPr>
              <a:t>L</a:t>
            </a:r>
            <a:r>
              <a:rPr lang="zh-CN" altLang="en-US" b="0" i="0" dirty="0">
                <a:solidFill>
                  <a:srgbClr val="000000"/>
                </a:solidFill>
                <a:effectLst/>
                <a:latin typeface="PingFang SC"/>
              </a:rPr>
              <a:t>作为输入，输出</a:t>
            </a:r>
            <a:r>
              <a:rPr lang="en-US" altLang="zh-CN" b="0" i="0" dirty="0">
                <a:solidFill>
                  <a:srgbClr val="000000"/>
                </a:solidFill>
                <a:effectLst/>
                <a:latin typeface="PingFang SC"/>
              </a:rPr>
              <a:t>ab</a:t>
            </a:r>
            <a:r>
              <a:rPr lang="zh-CN" altLang="en-US" b="0" i="0" dirty="0">
                <a:solidFill>
                  <a:srgbClr val="000000"/>
                </a:solidFill>
                <a:effectLst/>
                <a:latin typeface="PingFang SC"/>
              </a:rPr>
              <a:t>通道的值作为监控信号</a:t>
            </a:r>
            <a:r>
              <a:rPr lang="en-US" altLang="zh-CN" b="0" i="0" dirty="0">
                <a:solidFill>
                  <a:srgbClr val="000000"/>
                </a:solidFill>
                <a:effectLst/>
                <a:latin typeface="PingFang SC"/>
              </a:rPr>
              <a:t>. </a:t>
            </a:r>
            <a:r>
              <a:rPr lang="zh-CN" altLang="en-US" b="0" i="0" dirty="0">
                <a:solidFill>
                  <a:srgbClr val="000000"/>
                </a:solidFill>
                <a:effectLst/>
                <a:latin typeface="PingFang SC"/>
              </a:rPr>
              <a:t>而在前人的工作中，由于训练数据容易获取，前人使用</a:t>
            </a:r>
            <a:r>
              <a:rPr lang="en-US" altLang="zh-CN" b="0" i="0" dirty="0">
                <a:solidFill>
                  <a:srgbClr val="000000"/>
                </a:solidFill>
                <a:effectLst/>
                <a:latin typeface="PingFang SC"/>
              </a:rPr>
              <a:t>CNNs</a:t>
            </a:r>
            <a:r>
              <a:rPr lang="zh-CN" altLang="en-US" b="0" i="0" dirty="0">
                <a:solidFill>
                  <a:srgbClr val="000000"/>
                </a:solidFill>
                <a:effectLst/>
                <a:latin typeface="PingFang SC"/>
              </a:rPr>
              <a:t>训练对图片颜色进行预测，然而结果饱和度太低，并不理想</a:t>
            </a:r>
            <a:r>
              <a:rPr lang="en-US" altLang="zh-CN" b="0" i="0" dirty="0">
                <a:solidFill>
                  <a:srgbClr val="000000"/>
                </a:solidFill>
                <a:effectLst/>
                <a:latin typeface="PingFang SC"/>
              </a:rPr>
              <a:t>. </a:t>
            </a:r>
            <a:r>
              <a:rPr lang="zh-CN" altLang="en-US" b="0" i="0" dirty="0">
                <a:solidFill>
                  <a:srgbClr val="000000"/>
                </a:solidFill>
                <a:effectLst/>
                <a:latin typeface="PingFang SC"/>
              </a:rPr>
              <a:t>究其原因，这些模型使用的损失函数是从标准回归问题中继承，模型为了最小化</a:t>
            </a:r>
            <a:r>
              <a:rPr lang="en-US" altLang="zh-CN" b="0" i="0" dirty="0">
                <a:solidFill>
                  <a:srgbClr val="000000"/>
                </a:solidFill>
                <a:effectLst/>
                <a:latin typeface="PingFang SC"/>
              </a:rPr>
              <a:t>output</a:t>
            </a:r>
            <a:r>
              <a:rPr lang="zh-CN" altLang="en-US" b="0" i="0" dirty="0">
                <a:solidFill>
                  <a:srgbClr val="000000"/>
                </a:solidFill>
                <a:effectLst/>
                <a:latin typeface="PingFang SC"/>
              </a:rPr>
              <a:t>和</a:t>
            </a:r>
            <a:r>
              <a:rPr lang="en-US" altLang="zh-CN" b="0" i="0" dirty="0">
                <a:solidFill>
                  <a:srgbClr val="000000"/>
                </a:solidFill>
                <a:effectLst/>
                <a:latin typeface="PingFang SC"/>
              </a:rPr>
              <a:t>label</a:t>
            </a:r>
            <a:r>
              <a:rPr lang="zh-CN" altLang="en-US" b="0" i="0" dirty="0">
                <a:solidFill>
                  <a:srgbClr val="000000"/>
                </a:solidFill>
                <a:effectLst/>
                <a:latin typeface="PingFang SC"/>
              </a:rPr>
              <a:t>之间的欧氏距离而使得输出图片远远偏离真实图片</a:t>
            </a:r>
            <a:r>
              <a:rPr lang="en-US" altLang="zh-CN" b="0" i="0" dirty="0">
                <a:solidFill>
                  <a:srgbClr val="000000"/>
                </a:solidFill>
                <a:effectLst/>
                <a:latin typeface="PingFang SC"/>
              </a:rPr>
              <a:t>.</a:t>
            </a:r>
          </a:p>
          <a:p>
            <a:pPr algn="l"/>
            <a:r>
              <a:rPr lang="zh-CN" altLang="en-US" b="0" i="0" dirty="0">
                <a:solidFill>
                  <a:srgbClr val="000000"/>
                </a:solidFill>
                <a:effectLst/>
                <a:latin typeface="PingFang SC"/>
              </a:rPr>
              <a:t>相反，针对着色问题，论文定制了损失函数。考虑到颜色预测本质是一个多模态问题</a:t>
            </a:r>
            <a:r>
              <a:rPr lang="en-US" altLang="zh-CN" b="0" i="0" dirty="0">
                <a:solidFill>
                  <a:srgbClr val="000000"/>
                </a:solidFill>
                <a:effectLst/>
                <a:latin typeface="PingFang SC"/>
              </a:rPr>
              <a:t>——</a:t>
            </a:r>
            <a:r>
              <a:rPr lang="zh-CN" altLang="en-US" b="0" i="0" dirty="0">
                <a:solidFill>
                  <a:srgbClr val="000000"/>
                </a:solidFill>
                <a:effectLst/>
                <a:latin typeface="PingFang SC"/>
              </a:rPr>
              <a:t>许多物体可采取多种合理的颜色上色</a:t>
            </a:r>
            <a:r>
              <a:rPr lang="en-US" altLang="zh-CN" b="0" i="0" dirty="0">
                <a:solidFill>
                  <a:srgbClr val="000000"/>
                </a:solidFill>
                <a:effectLst/>
                <a:latin typeface="PingFang SC"/>
              </a:rPr>
              <a:t>. </a:t>
            </a:r>
            <a:r>
              <a:rPr lang="zh-CN" altLang="en-US" b="0" i="0" dirty="0">
                <a:solidFill>
                  <a:srgbClr val="000000"/>
                </a:solidFill>
                <a:effectLst/>
                <a:latin typeface="PingFang SC"/>
              </a:rPr>
              <a:t>比如苹果可以是红的、绿的、黄的，但不可能是蓝的或者橘的</a:t>
            </a:r>
            <a:r>
              <a:rPr lang="en-US" altLang="zh-CN" b="0" i="0" dirty="0">
                <a:solidFill>
                  <a:srgbClr val="000000"/>
                </a:solidFill>
                <a:effectLst/>
                <a:latin typeface="PingFang SC"/>
              </a:rPr>
              <a:t>. </a:t>
            </a:r>
            <a:r>
              <a:rPr lang="zh-CN" altLang="en-US" b="0" i="0" dirty="0">
                <a:solidFill>
                  <a:srgbClr val="000000"/>
                </a:solidFill>
                <a:effectLst/>
                <a:latin typeface="PingFang SC"/>
              </a:rPr>
              <a:t>为了合理地对问题的多模态性质建模，作者对每个像素预测一个可能颜色的分布</a:t>
            </a:r>
            <a:r>
              <a:rPr lang="en-US" altLang="zh-CN" b="0" i="0" dirty="0">
                <a:solidFill>
                  <a:srgbClr val="000000"/>
                </a:solidFill>
                <a:effectLst/>
                <a:latin typeface="PingFang SC"/>
              </a:rPr>
              <a:t>. </a:t>
            </a:r>
            <a:r>
              <a:rPr lang="zh-CN" altLang="en-US" b="0" i="0" dirty="0">
                <a:solidFill>
                  <a:srgbClr val="000000"/>
                </a:solidFill>
                <a:effectLst/>
                <a:latin typeface="PingFang SC"/>
              </a:rPr>
              <a:t>此外，论文通过重新衡量训练时的权重来强调一些稀有颜色</a:t>
            </a:r>
            <a:r>
              <a:rPr lang="en-US" altLang="zh-CN" b="0" i="0" dirty="0">
                <a:solidFill>
                  <a:srgbClr val="000000"/>
                </a:solidFill>
                <a:effectLst/>
                <a:latin typeface="PingFang SC"/>
              </a:rPr>
              <a:t>. </a:t>
            </a:r>
            <a:r>
              <a:rPr lang="zh-CN" altLang="en-US" b="0" i="0" dirty="0">
                <a:solidFill>
                  <a:srgbClr val="000000"/>
                </a:solidFill>
                <a:effectLst/>
                <a:latin typeface="PingFang SC"/>
              </a:rPr>
              <a:t>这就使得模型能够利用大量训练数据中的颜色多样性</a:t>
            </a:r>
            <a:r>
              <a:rPr lang="en-US" altLang="zh-CN" b="0" i="0" dirty="0">
                <a:solidFill>
                  <a:srgbClr val="000000"/>
                </a:solidFill>
                <a:effectLst/>
                <a:latin typeface="PingFang SC"/>
              </a:rPr>
              <a:t>. </a:t>
            </a:r>
            <a:r>
              <a:rPr lang="zh-CN" altLang="en-US" b="0" i="0" dirty="0">
                <a:solidFill>
                  <a:srgbClr val="000000"/>
                </a:solidFill>
                <a:effectLst/>
                <a:latin typeface="PingFang SC"/>
              </a:rPr>
              <a:t>最后，通过分布的退火平均值（</a:t>
            </a:r>
            <a:r>
              <a:rPr lang="en-US" altLang="zh-CN" b="0" i="0" dirty="0">
                <a:solidFill>
                  <a:srgbClr val="000000"/>
                </a:solidFill>
                <a:effectLst/>
                <a:latin typeface="PingFang SC"/>
              </a:rPr>
              <a:t>the annealed-mean of </a:t>
            </a:r>
            <a:r>
              <a:rPr lang="en-US" altLang="zh-CN" b="0" i="0" dirty="0" err="1">
                <a:solidFill>
                  <a:srgbClr val="000000"/>
                </a:solidFill>
                <a:effectLst/>
                <a:latin typeface="PingFang SC"/>
              </a:rPr>
              <a:t>th</a:t>
            </a:r>
            <a:r>
              <a:rPr lang="en-US" altLang="zh-CN" b="0" i="0" dirty="0">
                <a:solidFill>
                  <a:srgbClr val="000000"/>
                </a:solidFill>
                <a:effectLst/>
                <a:latin typeface="PingFang SC"/>
              </a:rPr>
              <a:t> distribution</a:t>
            </a:r>
            <a:r>
              <a:rPr lang="zh-CN" altLang="en-US" b="0" i="0" dirty="0">
                <a:solidFill>
                  <a:srgbClr val="000000"/>
                </a:solidFill>
                <a:effectLst/>
                <a:latin typeface="PingFang SC"/>
              </a:rPr>
              <a:t>），形成最后的上色模型</a:t>
            </a:r>
            <a:r>
              <a:rPr lang="en-US" altLang="zh-CN" b="0" i="0" dirty="0">
                <a:solidFill>
                  <a:srgbClr val="000000"/>
                </a:solidFill>
                <a:effectLst/>
                <a:latin typeface="PingFang SC"/>
              </a:rPr>
              <a:t>. </a:t>
            </a:r>
            <a:r>
              <a:rPr lang="zh-CN" altLang="en-US" b="0" i="0" dirty="0">
                <a:solidFill>
                  <a:srgbClr val="000000"/>
                </a:solidFill>
                <a:effectLst/>
                <a:latin typeface="PingFang SC"/>
              </a:rPr>
              <a:t>最终上色结果更鲜活，在感知方面也比前人成果更加真实</a:t>
            </a:r>
            <a:r>
              <a:rPr lang="en-US" altLang="zh-CN" b="0" i="0" dirty="0">
                <a:solidFill>
                  <a:srgbClr val="000000"/>
                </a:solidFill>
                <a:effectLst/>
                <a:latin typeface="PingFang SC"/>
              </a:rPr>
              <a:t>.</a:t>
            </a:r>
          </a:p>
          <a:p>
            <a:pPr algn="l"/>
            <a:r>
              <a:rPr lang="zh-CN" altLang="en-US" b="0" i="0" dirty="0">
                <a:solidFill>
                  <a:srgbClr val="000000"/>
                </a:solidFill>
                <a:effectLst/>
                <a:latin typeface="PingFang SC"/>
              </a:rPr>
              <a:t>评估合成图像是众所周知的难，因为论文的终极目标是使得着色图能够使人信服，所以论文引进了“着色图灵测试”，直接让人类参与者对着色图片进行真假判断</a:t>
            </a:r>
            <a:r>
              <a:rPr lang="en-US" altLang="zh-CN" b="0" i="0" dirty="0">
                <a:solidFill>
                  <a:srgbClr val="000000"/>
                </a:solidFill>
                <a:effectLst/>
                <a:latin typeface="PingFang SC"/>
              </a:rPr>
              <a:t>. </a:t>
            </a:r>
            <a:r>
              <a:rPr lang="zh-CN" altLang="en-US" b="0" i="0" dirty="0">
                <a:solidFill>
                  <a:srgbClr val="000000"/>
                </a:solidFill>
                <a:effectLst/>
                <a:latin typeface="PingFang SC"/>
              </a:rPr>
              <a:t>论文展示了一些逼真的着色图，说明甚至有些图片真实到能直接作为后续工作流中的数据，尤其是在另一篇论文中的对象分类工作中</a:t>
            </a:r>
            <a:r>
              <a:rPr lang="en-US" altLang="zh-CN" b="0" i="0" dirty="0">
                <a:solidFill>
                  <a:srgbClr val="000000"/>
                </a:solidFill>
                <a:effectLst/>
                <a:latin typeface="PingFang SC"/>
              </a:rPr>
              <a:t>.</a:t>
            </a:r>
          </a:p>
          <a:p>
            <a:pPr algn="l"/>
            <a:r>
              <a:rPr lang="zh-CN" altLang="en-US" b="0" i="0" dirty="0">
                <a:solidFill>
                  <a:srgbClr val="000000"/>
                </a:solidFill>
                <a:effectLst/>
                <a:latin typeface="PingFang SC"/>
              </a:rPr>
              <a:t>论文额外探索了图片着色作为自我监督表现学习的形式，在自我监督表现学习中，生数据被作为自身监督的来源</a:t>
            </a:r>
            <a:r>
              <a:rPr lang="en-US" altLang="zh-CN" b="0" i="0" dirty="0">
                <a:solidFill>
                  <a:srgbClr val="000000"/>
                </a:solidFill>
                <a:effectLst/>
                <a:latin typeface="PingFang SC"/>
              </a:rPr>
              <a:t>.</a:t>
            </a:r>
            <a:r>
              <a:rPr lang="zh-CN" altLang="en-US" b="0" i="0" dirty="0">
                <a:solidFill>
                  <a:srgbClr val="000000"/>
                </a:solidFill>
                <a:effectLst/>
                <a:latin typeface="PingFang SC"/>
              </a:rPr>
              <a:t>（这段内容还讲了一些摘要提到的、和托词任务相关的内容，由于和我感兴趣的部分没太多关联，大致看了一下，就不做笔记了）</a:t>
            </a:r>
          </a:p>
          <a:p>
            <a:pPr algn="l"/>
            <a:r>
              <a:rPr lang="zh-CN" altLang="en-US" b="0" i="0" dirty="0">
                <a:solidFill>
                  <a:srgbClr val="000000"/>
                </a:solidFill>
                <a:effectLst/>
                <a:latin typeface="PingFang SC"/>
              </a:rPr>
              <a:t>最后提到了在这篇论文的贡献主要在两方面</a:t>
            </a:r>
            <a:r>
              <a:rPr lang="en-US" altLang="zh-CN" b="0" i="0" dirty="0">
                <a:solidFill>
                  <a:srgbClr val="000000"/>
                </a:solidFill>
                <a:effectLst/>
                <a:latin typeface="PingFang SC"/>
              </a:rPr>
              <a:t>. </a:t>
            </a:r>
            <a:r>
              <a:rPr lang="zh-CN" altLang="en-US" b="0" i="0" dirty="0">
                <a:solidFill>
                  <a:srgbClr val="000000"/>
                </a:solidFill>
                <a:effectLst/>
                <a:latin typeface="PingFang SC"/>
              </a:rPr>
              <a:t>第一，推动了自动图片上色，通过</a:t>
            </a:r>
            <a:r>
              <a:rPr lang="en-US" altLang="zh-CN" b="0" i="0" dirty="0">
                <a:solidFill>
                  <a:srgbClr val="000000"/>
                </a:solidFill>
                <a:effectLst/>
                <a:latin typeface="PingFang SC"/>
              </a:rPr>
              <a:t>a)</a:t>
            </a:r>
            <a:r>
              <a:rPr lang="zh-CN" altLang="en-US" b="0" i="0" dirty="0">
                <a:solidFill>
                  <a:srgbClr val="000000"/>
                </a:solidFill>
                <a:effectLst/>
                <a:latin typeface="PingFang SC"/>
              </a:rPr>
              <a:t>设计了一个适当的目标函数来处理着色问题的多模态不确定性，并捕获广泛的颜色多样性 </a:t>
            </a:r>
            <a:r>
              <a:rPr lang="en-US" altLang="zh-CN" b="0" i="0" dirty="0">
                <a:solidFill>
                  <a:srgbClr val="000000"/>
                </a:solidFill>
                <a:effectLst/>
                <a:latin typeface="PingFang SC"/>
              </a:rPr>
              <a:t>b)</a:t>
            </a:r>
            <a:r>
              <a:rPr lang="zh-CN" altLang="en-US" b="0" i="0" dirty="0">
                <a:solidFill>
                  <a:srgbClr val="000000"/>
                </a:solidFill>
                <a:effectLst/>
                <a:latin typeface="PingFang SC"/>
              </a:rPr>
              <a:t>引进了一个测试着色算法的新颖框架，潜在地可应用到其他图片合成任务中 </a:t>
            </a:r>
            <a:r>
              <a:rPr lang="en-US" altLang="zh-CN" b="0" i="0" dirty="0">
                <a:solidFill>
                  <a:srgbClr val="000000"/>
                </a:solidFill>
                <a:effectLst/>
                <a:latin typeface="PingFang SC"/>
              </a:rPr>
              <a:t>c)</a:t>
            </a:r>
            <a:r>
              <a:rPr lang="zh-CN" altLang="en-US" b="0" i="0" dirty="0">
                <a:solidFill>
                  <a:srgbClr val="000000"/>
                </a:solidFill>
                <a:effectLst/>
                <a:latin typeface="PingFang SC"/>
              </a:rPr>
              <a:t>通过训练百万以上的彩图，设定了这项任务一个新的高度；第二，论文将着色任务作为一个具有竞争力和直接的方法引进到自我监督表示学习中，在几个基准上达到了先进的水准</a:t>
            </a:r>
            <a:r>
              <a:rPr lang="en-US" altLang="zh-CN" b="0" i="0" dirty="0">
                <a:solidFill>
                  <a:srgbClr val="000000"/>
                </a:solidFill>
                <a:effectLst/>
                <a:latin typeface="PingFang SC"/>
              </a:rPr>
              <a:t>.</a:t>
            </a:r>
          </a:p>
          <a:p>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32</a:t>
            </a:fld>
            <a:endParaRPr lang="zh-CN" altLang="en-US"/>
          </a:p>
        </p:txBody>
      </p:sp>
    </p:spTree>
    <p:extLst>
      <p:ext uri="{BB962C8B-B14F-4D97-AF65-F5344CB8AC3E}">
        <p14:creationId xmlns:p14="http://schemas.microsoft.com/office/powerpoint/2010/main" val="1978617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B1F"/>
                </a:solidFill>
                <a:effectLst/>
                <a:latin typeface="-apple-system"/>
              </a:rPr>
              <a:t>对比损失函数，也称为归一化温度标度交叉熵损失 </a:t>
            </a:r>
            <a:r>
              <a:rPr lang="en-US" altLang="zh-CN" b="0" i="0" dirty="0">
                <a:solidFill>
                  <a:srgbClr val="191B1F"/>
                </a:solidFill>
                <a:effectLst/>
                <a:latin typeface="-apple-system"/>
              </a:rPr>
              <a:t>(NT-</a:t>
            </a:r>
            <a:r>
              <a:rPr lang="en-US" altLang="zh-CN" b="0" i="0" dirty="0" err="1">
                <a:solidFill>
                  <a:srgbClr val="191B1F"/>
                </a:solidFill>
                <a:effectLst/>
                <a:latin typeface="-apple-system"/>
              </a:rPr>
              <a:t>Xent</a:t>
            </a:r>
            <a:r>
              <a:rPr lang="en-US" altLang="zh-CN" b="0" i="0" dirty="0">
                <a:solidFill>
                  <a:srgbClr val="191B1F"/>
                </a:solidFill>
                <a:effectLst/>
                <a:latin typeface="-apple-system"/>
              </a:rPr>
              <a:t>)</a:t>
            </a:r>
            <a:r>
              <a:rPr lang="zh-CN" altLang="en-US" b="0" i="0" dirty="0">
                <a:solidFill>
                  <a:srgbClr val="191B1F"/>
                </a:solidFill>
                <a:effectLst/>
                <a:latin typeface="-apple-system"/>
              </a:rPr>
              <a:t>，是 </a:t>
            </a:r>
            <a:r>
              <a:rPr lang="en-US" altLang="zh-CN" b="0" i="0" dirty="0" err="1">
                <a:solidFill>
                  <a:srgbClr val="191B1F"/>
                </a:solidFill>
                <a:effectLst/>
                <a:latin typeface="-apple-system"/>
              </a:rPr>
              <a:t>SimCLR</a:t>
            </a:r>
            <a:r>
              <a:rPr lang="en-US" altLang="zh-CN" b="0" i="0" dirty="0">
                <a:solidFill>
                  <a:srgbClr val="191B1F"/>
                </a:solidFill>
                <a:effectLst/>
                <a:latin typeface="-apple-system"/>
              </a:rPr>
              <a:t> </a:t>
            </a:r>
            <a:r>
              <a:rPr lang="zh-CN" altLang="en-US" b="0" i="0" dirty="0">
                <a:solidFill>
                  <a:srgbClr val="191B1F"/>
                </a:solidFill>
                <a:effectLst/>
                <a:latin typeface="-apple-system"/>
              </a:rPr>
              <a:t>的一个关键组成部分，它鼓励模型学习相同图像的相似表示和不同图像的不同表示</a:t>
            </a:r>
            <a:endParaRPr lang="en-US" altLang="zh-CN" b="0" i="0" dirty="0">
              <a:solidFill>
                <a:srgbClr val="191B1F"/>
              </a:solidFill>
              <a:effectLst/>
              <a:latin typeface="-apple-system"/>
            </a:endParaRPr>
          </a:p>
          <a:p>
            <a:r>
              <a:rPr lang="zh-CN" altLang="en-US" dirty="0">
                <a:hlinkClick r:id="rId3"/>
              </a:rPr>
              <a:t>深度了解自监督学习，就看这篇解读 ！</a:t>
            </a:r>
            <a:r>
              <a:rPr lang="en-US" altLang="zh-CN" dirty="0">
                <a:hlinkClick r:id="rId3"/>
              </a:rPr>
              <a:t>Hinton</a:t>
            </a:r>
            <a:r>
              <a:rPr lang="zh-CN" altLang="en-US" dirty="0">
                <a:hlinkClick r:id="rId3"/>
              </a:rPr>
              <a:t>团队力作：</a:t>
            </a:r>
            <a:r>
              <a:rPr lang="en-US" altLang="zh-CN" dirty="0" err="1">
                <a:hlinkClick r:id="rId3"/>
              </a:rPr>
              <a:t>SimCLR</a:t>
            </a:r>
            <a:r>
              <a:rPr lang="zh-CN" altLang="en-US" dirty="0">
                <a:hlinkClick r:id="rId3"/>
              </a:rPr>
              <a:t>系列 </a:t>
            </a:r>
            <a:r>
              <a:rPr lang="en-US" altLang="zh-CN" dirty="0">
                <a:hlinkClick r:id="rId3"/>
              </a:rPr>
              <a:t>(360doc.com)</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76</a:t>
            </a:fld>
            <a:endParaRPr lang="zh-CN" altLang="en-US"/>
          </a:p>
        </p:txBody>
      </p:sp>
    </p:spTree>
    <p:extLst>
      <p:ext uri="{BB962C8B-B14F-4D97-AF65-F5344CB8AC3E}">
        <p14:creationId xmlns:p14="http://schemas.microsoft.com/office/powerpoint/2010/main" val="4265141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divergences can be viewed as generalizations of SED. </a:t>
            </a:r>
          </a:p>
          <a:p>
            <a:r>
              <a:rPr lang="en-US" altLang="zh-CN" sz="1200" b="0" i="1" kern="1200" dirty="0">
                <a:solidFill>
                  <a:schemeClr val="tx1"/>
                </a:solidFill>
                <a:effectLst/>
                <a:latin typeface="+mn-lt"/>
                <a:ea typeface="+mn-ea"/>
                <a:cs typeface="+mn-cs"/>
              </a:rPr>
              <a:t>C</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(continuous with continuous first and second derivatives)</a:t>
            </a:r>
          </a:p>
          <a:p>
            <a:r>
              <a:rPr lang="en-US" altLang="zh-CN" sz="1200" b="0" i="0" kern="1200" dirty="0">
                <a:solidFill>
                  <a:schemeClr val="tx1"/>
                </a:solidFill>
                <a:effectLst/>
                <a:latin typeface="+mn-lt"/>
                <a:ea typeface="+mn-ea"/>
                <a:cs typeface="+mn-cs"/>
              </a:rPr>
              <a:t>Condition 3 means that D defines an inner product on the tangent space </a:t>
            </a:r>
            <a:r>
              <a:rPr lang="en-US" altLang="zh-CN" sz="1200" b="0" i="0" kern="1200" dirty="0" err="1">
                <a:solidFill>
                  <a:schemeClr val="tx1"/>
                </a:solidFill>
                <a:effectLst/>
                <a:latin typeface="+mn-lt"/>
                <a:ea typeface="+mn-ea"/>
                <a:cs typeface="+mn-cs"/>
              </a:rPr>
              <a:t>T_pM</a:t>
            </a:r>
            <a:r>
              <a:rPr lang="en-US" altLang="zh-CN" sz="1200" b="0" i="0" kern="1200" dirty="0">
                <a:solidFill>
                  <a:schemeClr val="tx1"/>
                </a:solidFill>
                <a:effectLst/>
                <a:latin typeface="+mn-lt"/>
                <a:ea typeface="+mn-ea"/>
                <a:cs typeface="+mn-cs"/>
              </a:rPr>
              <a:t> for every </a:t>
            </a:r>
            <a:r>
              <a:rPr lang="en-US" altLang="zh-CN" sz="1200" b="0" i="0" kern="1200" dirty="0" err="1">
                <a:solidFill>
                  <a:schemeClr val="tx1"/>
                </a:solidFill>
                <a:effectLst/>
                <a:latin typeface="+mn-lt"/>
                <a:ea typeface="+mn-ea"/>
                <a:cs typeface="+mn-cs"/>
              </a:rPr>
              <a:t>p∈M</a:t>
            </a:r>
            <a:r>
              <a:rPr lang="en-US" altLang="zh-CN" sz="1200" b="0" i="0" kern="1200" dirty="0">
                <a:solidFill>
                  <a:schemeClr val="tx1"/>
                </a:solidFill>
                <a:effectLst/>
                <a:latin typeface="+mn-lt"/>
                <a:ea typeface="+mn-ea"/>
                <a:cs typeface="+mn-cs"/>
              </a:rPr>
              <a:t>. Since D is C^2 on M, this defines a Riemannian metric g on M.</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84</a:t>
            </a:fld>
            <a:endParaRPr lang="zh-CN" altLang="en-US"/>
          </a:p>
        </p:txBody>
      </p:sp>
    </p:spTree>
    <p:extLst>
      <p:ext uri="{BB962C8B-B14F-4D97-AF65-F5344CB8AC3E}">
        <p14:creationId xmlns:p14="http://schemas.microsoft.com/office/powerpoint/2010/main" val="1143888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85</a:t>
            </a:fld>
            <a:endParaRPr lang="zh-CN" altLang="en-US"/>
          </a:p>
        </p:txBody>
      </p:sp>
    </p:spTree>
    <p:extLst>
      <p:ext uri="{BB962C8B-B14F-4D97-AF65-F5344CB8AC3E}">
        <p14:creationId xmlns:p14="http://schemas.microsoft.com/office/powerpoint/2010/main" val="3837680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86</a:t>
            </a:fld>
            <a:endParaRPr lang="zh-CN" altLang="en-US"/>
          </a:p>
        </p:txBody>
      </p:sp>
    </p:spTree>
    <p:extLst>
      <p:ext uri="{BB962C8B-B14F-4D97-AF65-F5344CB8AC3E}">
        <p14:creationId xmlns:p14="http://schemas.microsoft.com/office/powerpoint/2010/main" val="2618939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https://en.wikipedia.org/wiki/Bregman_divergence</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87</a:t>
            </a:fld>
            <a:endParaRPr lang="zh-CN" altLang="en-US"/>
          </a:p>
        </p:txBody>
      </p:sp>
    </p:spTree>
    <p:extLst>
      <p:ext uri="{BB962C8B-B14F-4D97-AF65-F5344CB8AC3E}">
        <p14:creationId xmlns:p14="http://schemas.microsoft.com/office/powerpoint/2010/main" val="1989426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 simple </a:t>
            </a:r>
            <a:r>
              <a:rPr lang="en-US" altLang="zh-CN" sz="1200" b="0" i="0" u="none" strike="noStrike" kern="1200" dirty="0">
                <a:solidFill>
                  <a:schemeClr val="tx1"/>
                </a:solidFill>
                <a:effectLst/>
                <a:latin typeface="+mn-lt"/>
                <a:ea typeface="+mn-ea"/>
                <a:cs typeface="+mn-cs"/>
                <a:hlinkClick r:id="rId3"/>
              </a:rPr>
              <a:t>interpretation</a:t>
            </a:r>
            <a:r>
              <a:rPr lang="en-US" altLang="zh-CN" sz="1200" b="0" i="0" kern="1200" dirty="0">
                <a:solidFill>
                  <a:schemeClr val="tx1"/>
                </a:solidFill>
                <a:effectLst/>
                <a:latin typeface="+mn-lt"/>
                <a:ea typeface="+mn-ea"/>
                <a:cs typeface="+mn-cs"/>
              </a:rPr>
              <a:t> of the KL divergence of </a:t>
            </a:r>
            <a:r>
              <a:rPr lang="en-US" altLang="zh-CN" sz="1200" b="0" i="1" kern="1200" dirty="0">
                <a:solidFill>
                  <a:schemeClr val="tx1"/>
                </a:solidFill>
                <a:effectLst/>
                <a:latin typeface="+mn-lt"/>
                <a:ea typeface="+mn-ea"/>
                <a:cs typeface="+mn-cs"/>
              </a:rPr>
              <a:t>P</a:t>
            </a:r>
            <a:r>
              <a:rPr lang="en-US" altLang="zh-CN" sz="1200" b="0" i="0" kern="1200" dirty="0">
                <a:solidFill>
                  <a:schemeClr val="tx1"/>
                </a:solidFill>
                <a:effectLst/>
                <a:latin typeface="+mn-lt"/>
                <a:ea typeface="+mn-ea"/>
                <a:cs typeface="+mn-cs"/>
              </a:rPr>
              <a:t> from </a:t>
            </a:r>
            <a:r>
              <a:rPr lang="en-US" altLang="zh-CN" sz="1200" b="0" i="1" kern="1200" dirty="0">
                <a:solidFill>
                  <a:schemeClr val="tx1"/>
                </a:solidFill>
                <a:effectLst/>
                <a:latin typeface="+mn-lt"/>
                <a:ea typeface="+mn-ea"/>
                <a:cs typeface="+mn-cs"/>
              </a:rPr>
              <a:t>Q</a:t>
            </a:r>
            <a:r>
              <a:rPr lang="en-US" altLang="zh-CN" sz="1200" b="0" i="0" kern="1200" dirty="0">
                <a:solidFill>
                  <a:schemeClr val="tx1"/>
                </a:solidFill>
                <a:effectLst/>
                <a:latin typeface="+mn-lt"/>
                <a:ea typeface="+mn-ea"/>
                <a:cs typeface="+mn-cs"/>
              </a:rPr>
              <a:t> is the </a:t>
            </a:r>
            <a:r>
              <a:rPr lang="en-US" altLang="zh-CN" sz="1200" b="0" i="0" u="none" strike="noStrike" kern="1200" dirty="0">
                <a:solidFill>
                  <a:schemeClr val="tx1"/>
                </a:solidFill>
                <a:effectLst/>
                <a:latin typeface="+mn-lt"/>
                <a:ea typeface="+mn-ea"/>
                <a:cs typeface="+mn-cs"/>
                <a:hlinkClick r:id="rId4" tooltip="Expected value"/>
              </a:rPr>
              <a:t>expected</a:t>
            </a:r>
            <a:r>
              <a:rPr lang="en-US" altLang="zh-CN" sz="1200" b="0" i="0" kern="1200" dirty="0">
                <a:solidFill>
                  <a:schemeClr val="tx1"/>
                </a:solidFill>
                <a:effectLst/>
                <a:latin typeface="+mn-lt"/>
                <a:ea typeface="+mn-ea"/>
                <a:cs typeface="+mn-cs"/>
              </a:rPr>
              <a:t> excess </a:t>
            </a:r>
            <a:r>
              <a:rPr lang="en-US" altLang="zh-CN" sz="1200" b="0" i="0" u="none" strike="noStrike" kern="1200" dirty="0">
                <a:solidFill>
                  <a:schemeClr val="tx1"/>
                </a:solidFill>
                <a:effectLst/>
                <a:latin typeface="+mn-lt"/>
                <a:ea typeface="+mn-ea"/>
                <a:cs typeface="+mn-cs"/>
                <a:hlinkClick r:id="rId5" tooltip="Surprisal"/>
              </a:rPr>
              <a:t>surprise</a:t>
            </a:r>
            <a:r>
              <a:rPr lang="en-US" altLang="zh-CN" sz="1200" b="0" i="0" kern="1200" dirty="0">
                <a:solidFill>
                  <a:schemeClr val="tx1"/>
                </a:solidFill>
                <a:effectLst/>
                <a:latin typeface="+mn-lt"/>
                <a:ea typeface="+mn-ea"/>
                <a:cs typeface="+mn-cs"/>
              </a:rPr>
              <a:t> from using </a:t>
            </a:r>
            <a:r>
              <a:rPr lang="en-US" altLang="zh-CN" sz="1200" b="0" i="1" kern="1200" dirty="0">
                <a:solidFill>
                  <a:schemeClr val="tx1"/>
                </a:solidFill>
                <a:effectLst/>
                <a:latin typeface="+mn-lt"/>
                <a:ea typeface="+mn-ea"/>
                <a:cs typeface="+mn-cs"/>
              </a:rPr>
              <a:t>Q</a:t>
            </a:r>
            <a:r>
              <a:rPr lang="en-US" altLang="zh-CN" sz="1200" b="0" i="0" kern="1200" dirty="0">
                <a:solidFill>
                  <a:schemeClr val="tx1"/>
                </a:solidFill>
                <a:effectLst/>
                <a:latin typeface="+mn-lt"/>
                <a:ea typeface="+mn-ea"/>
                <a:cs typeface="+mn-cs"/>
              </a:rPr>
              <a:t> as a model when the actual distribution is </a:t>
            </a:r>
            <a:r>
              <a:rPr lang="en-US" altLang="zh-CN" sz="1200" b="0" i="1" kern="1200" dirty="0">
                <a:solidFill>
                  <a:schemeClr val="tx1"/>
                </a:solidFill>
                <a:effectLst/>
                <a:latin typeface="+mn-lt"/>
                <a:ea typeface="+mn-ea"/>
                <a:cs typeface="+mn-cs"/>
              </a:rPr>
              <a:t>P</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88</a:t>
            </a:fld>
            <a:endParaRPr lang="zh-CN" altLang="en-US"/>
          </a:p>
        </p:txBody>
      </p:sp>
    </p:spTree>
    <p:extLst>
      <p:ext uri="{BB962C8B-B14F-4D97-AF65-F5344CB8AC3E}">
        <p14:creationId xmlns:p14="http://schemas.microsoft.com/office/powerpoint/2010/main" val="1639322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89</a:t>
            </a:fld>
            <a:endParaRPr lang="zh-CN" altLang="en-US"/>
          </a:p>
        </p:txBody>
      </p:sp>
    </p:spTree>
    <p:extLst>
      <p:ext uri="{BB962C8B-B14F-4D97-AF65-F5344CB8AC3E}">
        <p14:creationId xmlns:p14="http://schemas.microsoft.com/office/powerpoint/2010/main" val="3321980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90</a:t>
            </a:fld>
            <a:endParaRPr lang="zh-CN" altLang="en-US"/>
          </a:p>
        </p:txBody>
      </p:sp>
    </p:spTree>
    <p:extLst>
      <p:ext uri="{BB962C8B-B14F-4D97-AF65-F5344CB8AC3E}">
        <p14:creationId xmlns:p14="http://schemas.microsoft.com/office/powerpoint/2010/main" val="2803752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91</a:t>
            </a:fld>
            <a:endParaRPr lang="zh-CN" altLang="en-US"/>
          </a:p>
        </p:txBody>
      </p:sp>
    </p:spTree>
    <p:extLst>
      <p:ext uri="{BB962C8B-B14F-4D97-AF65-F5344CB8AC3E}">
        <p14:creationId xmlns:p14="http://schemas.microsoft.com/office/powerpoint/2010/main" val="1961323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37</a:t>
            </a:fld>
            <a:endParaRPr lang="zh-CN" altLang="en-US"/>
          </a:p>
        </p:txBody>
      </p:sp>
    </p:spTree>
    <p:extLst>
      <p:ext uri="{BB962C8B-B14F-4D97-AF65-F5344CB8AC3E}">
        <p14:creationId xmlns:p14="http://schemas.microsoft.com/office/powerpoint/2010/main" val="2036228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Gidaris</a:t>
            </a:r>
            <a:r>
              <a:rPr lang="en-US" altLang="zh-CN" dirty="0"/>
              <a:t>, Spyros et al. “Unsupervised Representation Learning by Predicting </a:t>
            </a:r>
            <a:r>
              <a:rPr lang="en-US" altLang="zh-CN" dirty="0" err="1"/>
              <a:t>lmage</a:t>
            </a:r>
            <a:r>
              <a:rPr lang="en-US" altLang="zh-CN" dirty="0"/>
              <a:t> Rotations." In ICLR 2018</a:t>
            </a:r>
          </a:p>
          <a:p>
            <a:r>
              <a:rPr lang="zh-CN" altLang="en-US" dirty="0"/>
              <a:t>作者提出了利用训练卷积网络识别对于输入图片的旋转角度来进行提取图像特征，即作为一个辅助任务</a:t>
            </a:r>
            <a:r>
              <a:rPr lang="en-US" altLang="zh-CN" dirty="0"/>
              <a:t>(pretext)</a:t>
            </a:r>
            <a:r>
              <a:rPr lang="zh-CN" altLang="en-US" dirty="0"/>
              <a:t>。简单的说，作者利用卷积网络构建了一个模型，该模型可以用来对输入图像的旋转角度进行分类，旋转角度分为</a:t>
            </a:r>
            <a:r>
              <a:rPr lang="en-US" altLang="zh-CN" dirty="0"/>
              <a:t>0°90°180°270°</a:t>
            </a:r>
            <a:r>
              <a:rPr lang="zh-CN" altLang="en-US" dirty="0"/>
              <a:t>输入进一张经过随机旋转</a:t>
            </a:r>
            <a:r>
              <a:rPr lang="en-US" altLang="zh-CN" dirty="0"/>
              <a:t>90“</a:t>
            </a:r>
            <a:r>
              <a:rPr lang="zh-CN" altLang="en-US" dirty="0"/>
              <a:t>整数倍的图片，输出结果为预测出图片旋转角度即对于</a:t>
            </a:r>
            <a:r>
              <a:rPr lang="en-US" altLang="zh-CN" dirty="0"/>
              <a:t>4</a:t>
            </a:r>
            <a:r>
              <a:rPr lang="zh-CN" altLang="en-US" dirty="0"/>
              <a:t>个角度的概率值，概率值最高的即为图片的旋转角网当得到训练好的辅助任务模型后，作者通过实验比较利用辅助任务的前飞层单独拿出来作为上游任务，权重固定保持不变</a:t>
            </a:r>
            <a:r>
              <a:rPr lang="en-US" altLang="zh-CN" dirty="0"/>
              <a:t>《</a:t>
            </a:r>
            <a:r>
              <a:rPr lang="zh-CN" altLang="en-US" dirty="0"/>
              <a:t>即进行济结</a:t>
            </a:r>
            <a:r>
              <a:rPr lang="en-US" altLang="zh-CN" dirty="0"/>
              <a:t>)</a:t>
            </a:r>
            <a:r>
              <a:rPr lang="zh-CN" altLang="en-US" dirty="0"/>
              <a:t>，下游任务根据具体任务进行搭建网络结构，然后利用监督学习来训练下游任务的模型。</a:t>
            </a:r>
            <a:endParaRPr lang="en-US" altLang="zh-CN" dirty="0"/>
          </a:p>
          <a:p>
            <a:r>
              <a:rPr lang="zh-CN" altLang="en-US" dirty="0"/>
              <a:t>作者为啥设计这样的辅助任务呢</a:t>
            </a:r>
            <a:r>
              <a:rPr lang="en-US" altLang="zh-CN" dirty="0"/>
              <a:t>? </a:t>
            </a:r>
            <a:r>
              <a:rPr lang="zh-CN" altLang="en-US" dirty="0"/>
              <a:t>作者在论文中解释道</a:t>
            </a:r>
            <a:r>
              <a:rPr lang="en-US" altLang="zh-CN" dirty="0"/>
              <a:t>:</a:t>
            </a:r>
            <a:r>
              <a:rPr lang="zh-CN" altLang="en-US" dirty="0"/>
              <a:t>我们认为，为了让 </a:t>
            </a:r>
            <a:r>
              <a:rPr lang="en-US" altLang="zh-CN" dirty="0" err="1"/>
              <a:t>ConvNet</a:t>
            </a:r>
            <a:r>
              <a:rPr lang="en-US" altLang="zh-CN" dirty="0"/>
              <a:t> </a:t>
            </a:r>
            <a:r>
              <a:rPr lang="zh-CN" altLang="en-US" dirty="0"/>
              <a:t>模型能够识别应用于图像的旋转变换，它需要了解图像中描绘的对象的概念</a:t>
            </a:r>
            <a:r>
              <a:rPr lang="en-US" altLang="zh-CN" dirty="0"/>
              <a:t>(</a:t>
            </a:r>
            <a:r>
              <a:rPr lang="zh-CN" altLang="en-US" dirty="0"/>
              <a:t>参见图 </a:t>
            </a:r>
            <a:r>
              <a:rPr lang="en-US" altLang="zh-CN" dirty="0"/>
              <a:t>1)</a:t>
            </a:r>
            <a:r>
              <a:rPr lang="zh-CN" altLang="en-US" dirty="0"/>
              <a:t>，例如它们在图像中的位置、它们的位置类型和他们的姿势。</a:t>
            </a:r>
          </a:p>
        </p:txBody>
      </p:sp>
      <p:sp>
        <p:nvSpPr>
          <p:cNvPr id="4" name="灯片编号占位符 3"/>
          <p:cNvSpPr>
            <a:spLocks noGrp="1"/>
          </p:cNvSpPr>
          <p:nvPr>
            <p:ph type="sldNum" sz="quarter" idx="5"/>
          </p:nvPr>
        </p:nvSpPr>
        <p:spPr/>
        <p:txBody>
          <a:bodyPr/>
          <a:lstStyle/>
          <a:p>
            <a:fld id="{A6F5CD8B-75B0-4C5F-A703-FDCF5AB53850}" type="slidenum">
              <a:rPr lang="zh-CN" altLang="en-US" smtClean="0"/>
              <a:t>40</a:t>
            </a:fld>
            <a:endParaRPr lang="zh-CN" altLang="en-US"/>
          </a:p>
        </p:txBody>
      </p:sp>
    </p:spTree>
    <p:extLst>
      <p:ext uri="{BB962C8B-B14F-4D97-AF65-F5344CB8AC3E}">
        <p14:creationId xmlns:p14="http://schemas.microsoft.com/office/powerpoint/2010/main" val="3186411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Lee, Hankook et al [14]</a:t>
            </a:r>
            <a:r>
              <a:rPr lang="zh-CN" altLang="en-US" sz="1200" b="0" i="0" kern="1200" dirty="0">
                <a:solidFill>
                  <a:schemeClr val="tx1"/>
                </a:solidFill>
                <a:effectLst/>
                <a:latin typeface="+mn-lt"/>
                <a:ea typeface="+mn-ea"/>
                <a:cs typeface="+mn-cs"/>
              </a:rPr>
              <a:t>探索了在多任务学习中增加自监督学习的可能，他们将普通的分类任务中嵌入了旋转预测任务。</a:t>
            </a:r>
            <a:endParaRPr lang="en-US" altLang="zh-CN" sz="1200" b="0" i="0" kern="1200" dirty="0">
              <a:solidFill>
                <a:schemeClr val="tx1"/>
              </a:solidFill>
              <a:effectLst/>
              <a:latin typeface="+mn-lt"/>
              <a:ea typeface="+mn-ea"/>
              <a:cs typeface="+mn-cs"/>
            </a:endParaRPr>
          </a:p>
          <a:p>
            <a:r>
              <a:rPr lang="en-US" altLang="zh-CN" dirty="0"/>
              <a:t>Lee. Hankook et </a:t>
            </a:r>
            <a:r>
              <a:rPr lang="en-US" altLang="zh-CN" dirty="0" err="1"/>
              <a:t>al."Rethinking</a:t>
            </a:r>
            <a:r>
              <a:rPr lang="en-US" altLang="zh-CN" dirty="0"/>
              <a:t> Data </a:t>
            </a:r>
            <a:r>
              <a:rPr lang="en-US" altLang="zh-CN" dirty="0" err="1"/>
              <a:t>Auamentation</a:t>
            </a:r>
            <a:r>
              <a:rPr lang="en-US" altLang="zh-CN" dirty="0"/>
              <a:t>: Self-Supervision and Self-</a:t>
            </a:r>
            <a:r>
              <a:rPr lang="en-US" altLang="zh-CN" dirty="0" err="1"/>
              <a:t>Distilation</a:t>
            </a:r>
            <a:r>
              <a:rPr lang="en-US" altLang="zh-CN" dirty="0"/>
              <a:t>." </a:t>
            </a:r>
            <a:r>
              <a:rPr lang="en-US" altLang="zh-CN" dirty="0" err="1"/>
              <a:t>ArXiv</a:t>
            </a:r>
            <a:r>
              <a:rPr lang="en-US" altLang="zh-CN" dirty="0"/>
              <a:t> abs/1910.05872 (2019):</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42</a:t>
            </a:fld>
            <a:endParaRPr lang="zh-CN" altLang="en-US"/>
          </a:p>
        </p:txBody>
      </p:sp>
    </p:spTree>
    <p:extLst>
      <p:ext uri="{BB962C8B-B14F-4D97-AF65-F5344CB8AC3E}">
        <p14:creationId xmlns:p14="http://schemas.microsoft.com/office/powerpoint/2010/main" val="2242612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除了简单的多任务学习，也可以设计联合学习策略，直接预测两种监督信息。同样的想法也被用到了小样本学习</a:t>
            </a:r>
            <a:r>
              <a:rPr lang="en-US" altLang="zh-CN" sz="1200" b="0" i="0" kern="1200" dirty="0">
                <a:solidFill>
                  <a:schemeClr val="tx1"/>
                </a:solidFill>
                <a:effectLst/>
                <a:latin typeface="+mn-lt"/>
                <a:ea typeface="+mn-ea"/>
                <a:cs typeface="+mn-cs"/>
              </a:rPr>
              <a:t>[15]</a:t>
            </a:r>
            <a:r>
              <a:rPr lang="zh-CN" altLang="en-US" sz="1200" b="0" i="0" kern="1200" dirty="0">
                <a:solidFill>
                  <a:schemeClr val="tx1"/>
                </a:solidFill>
                <a:effectLst/>
                <a:latin typeface="+mn-lt"/>
                <a:ea typeface="+mn-ea"/>
                <a:cs typeface="+mn-cs"/>
              </a:rPr>
              <a:t>中，一个分支进行传统的小样本分类，另一个分支来进行自监督旋转预测，虽然这篇文章的想法和设计不是很亮眼，但提升还是比较明显的。</a:t>
            </a:r>
            <a:endParaRPr lang="en-US" altLang="zh-CN" sz="1200" b="0" i="0" kern="1200" dirty="0">
              <a:solidFill>
                <a:schemeClr val="tx1"/>
              </a:solidFill>
              <a:effectLst/>
              <a:latin typeface="+mn-lt"/>
              <a:ea typeface="+mn-ea"/>
              <a:cs typeface="+mn-cs"/>
            </a:endParaRPr>
          </a:p>
          <a:p>
            <a:r>
              <a:rPr lang="en-US" altLang="zh-CN" dirty="0" err="1"/>
              <a:t>Gidaris</a:t>
            </a:r>
            <a:r>
              <a:rPr lang="en-US" altLang="zh-CN" dirty="0"/>
              <a:t>, Spyros et al. “Boosting Few-Shot Visual Learning with Self-Supervision." ICCV 2019</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43</a:t>
            </a:fld>
            <a:endParaRPr lang="zh-CN" altLang="en-US"/>
          </a:p>
        </p:txBody>
      </p:sp>
    </p:spTree>
    <p:extLst>
      <p:ext uri="{BB962C8B-B14F-4D97-AF65-F5344CB8AC3E}">
        <p14:creationId xmlns:p14="http://schemas.microsoft.com/office/powerpoint/2010/main" val="4196891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而自监督和半监督学习</a:t>
            </a:r>
            <a:r>
              <a:rPr lang="en-US" altLang="zh-CN" dirty="0"/>
              <a:t>(16]</a:t>
            </a:r>
            <a:r>
              <a:rPr lang="zh-CN" altLang="en-US" dirty="0"/>
              <a:t>也可以进行结合，对于无标记的数据进行自监督学习</a:t>
            </a:r>
            <a:r>
              <a:rPr lang="en-US" altLang="zh-CN" dirty="0"/>
              <a:t>(</a:t>
            </a:r>
            <a:r>
              <a:rPr lang="zh-CN" altLang="en-US" dirty="0"/>
              <a:t>旋转预测</a:t>
            </a:r>
            <a:r>
              <a:rPr lang="en-US" altLang="zh-CN" dirty="0"/>
              <a:t>)</a:t>
            </a:r>
            <a:r>
              <a:rPr lang="zh-CN" altLang="en-US" dirty="0"/>
              <a:t>，和对于有标记数据，在进行自监督学习的同时利用联合训练的想法进行有监督学习。通过对 </a:t>
            </a:r>
            <a:r>
              <a:rPr lang="en-US" altLang="zh-CN" dirty="0" err="1"/>
              <a:t>imagenet</a:t>
            </a:r>
            <a:r>
              <a:rPr lang="en-US" altLang="zh-CN" dirty="0"/>
              <a:t> </a:t>
            </a:r>
            <a:r>
              <a:rPr lang="zh-CN" altLang="en-US" dirty="0"/>
              <a:t>的半监督划分，利用 </a:t>
            </a:r>
            <a:r>
              <a:rPr lang="en-US" altLang="zh-CN" dirty="0"/>
              <a:t>10% </a:t>
            </a:r>
            <a:r>
              <a:rPr lang="zh-CN" altLang="en-US" dirty="0"/>
              <a:t>或者 </a:t>
            </a:r>
            <a:r>
              <a:rPr lang="en-US" altLang="zh-CN" dirty="0"/>
              <a:t>1% </a:t>
            </a:r>
            <a:r>
              <a:rPr lang="zh-CN" altLang="en-US" dirty="0"/>
              <a:t>的数据进行实验，最后分析了一些超参数对于最终性能的影响。</a:t>
            </a:r>
            <a:endParaRPr lang="en-US" altLang="zh-CN" dirty="0"/>
          </a:p>
          <a:p>
            <a:r>
              <a:rPr lang="en-US" altLang="zh-CN" dirty="0" err="1"/>
              <a:t>Zhai</a:t>
            </a:r>
            <a:r>
              <a:rPr lang="en-US" altLang="zh-CN" dirty="0"/>
              <a:t>, </a:t>
            </a:r>
            <a:r>
              <a:rPr lang="en-US" altLang="zh-CN" dirty="0" err="1"/>
              <a:t>Xiaohua</a:t>
            </a:r>
            <a:r>
              <a:rPr lang="en-US" altLang="zh-CN" dirty="0"/>
              <a:t> et </a:t>
            </a:r>
            <a:r>
              <a:rPr lang="en-US" altLang="zh-CN" dirty="0" err="1"/>
              <a:t>al.“SL</a:t>
            </a:r>
            <a:r>
              <a:rPr lang="en-US" altLang="zh-CN" dirty="0"/>
              <a:t>: Self-Supervised Semi-Supervised Learning."" ICCV 2019</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44</a:t>
            </a:fld>
            <a:endParaRPr lang="zh-CN" altLang="en-US"/>
          </a:p>
        </p:txBody>
      </p:sp>
    </p:spTree>
    <p:extLst>
      <p:ext uri="{BB962C8B-B14F-4D97-AF65-F5344CB8AC3E}">
        <p14:creationId xmlns:p14="http://schemas.microsoft.com/office/powerpoint/2010/main" val="644136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Time-Contrastive Networks: Self-Supervised Learning from Video</a:t>
            </a:r>
          </a:p>
          <a:p>
            <a:r>
              <a:rPr lang="en-US" altLang="zh-CN" dirty="0"/>
              <a:t>https://www.youtube.com/watch?v=b1UTUQpxPSY</a:t>
            </a:r>
            <a:endParaRPr lang="zh-CN" altLang="en-US" dirty="0"/>
          </a:p>
        </p:txBody>
      </p:sp>
      <p:sp>
        <p:nvSpPr>
          <p:cNvPr id="4" name="灯片编号占位符 3"/>
          <p:cNvSpPr>
            <a:spLocks noGrp="1"/>
          </p:cNvSpPr>
          <p:nvPr>
            <p:ph type="sldNum" sz="quarter" idx="5"/>
          </p:nvPr>
        </p:nvSpPr>
        <p:spPr/>
        <p:txBody>
          <a:bodyPr/>
          <a:lstStyle/>
          <a:p>
            <a:fld id="{A6F5CD8B-75B0-4C5F-A703-FDCF5AB53850}" type="slidenum">
              <a:rPr lang="zh-CN" altLang="en-US" smtClean="0"/>
              <a:t>46</a:t>
            </a:fld>
            <a:endParaRPr lang="zh-CN" altLang="en-US"/>
          </a:p>
        </p:txBody>
      </p:sp>
    </p:spTree>
    <p:extLst>
      <p:ext uri="{BB962C8B-B14F-4D97-AF65-F5344CB8AC3E}">
        <p14:creationId xmlns:p14="http://schemas.microsoft.com/office/powerpoint/2010/main" val="652953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2CCE0-6E3F-45BA-95DA-1B5301D7A104}"/>
              </a:ext>
            </a:extLst>
          </p:cNvPr>
          <p:cNvSpPr>
            <a:spLocks noGrp="1"/>
          </p:cNvSpPr>
          <p:nvPr>
            <p:ph type="ctrTitle"/>
          </p:nvPr>
        </p:nvSpPr>
        <p:spPr>
          <a:xfrm>
            <a:off x="893711" y="1958149"/>
            <a:ext cx="9884623" cy="2387600"/>
          </a:xfrm>
        </p:spPr>
        <p:txBody>
          <a:bodyPr anchor="b"/>
          <a:lstStyle>
            <a:lvl1pPr algn="ctr">
              <a:defRPr sz="6000">
                <a:latin typeface="Calibri Light" panose="020F0302020204030204" pitchFamily="34" charset="0"/>
                <a:cs typeface="Calibri Light" panose="020F0302020204030204" pitchFamily="34" charset="0"/>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E370B497-A8B6-4713-8C1F-6E09FA0BCFB1}"/>
              </a:ext>
            </a:extLst>
          </p:cNvPr>
          <p:cNvSpPr>
            <a:spLocks noGrp="1"/>
          </p:cNvSpPr>
          <p:nvPr>
            <p:ph type="subTitle" idx="1"/>
          </p:nvPr>
        </p:nvSpPr>
        <p:spPr>
          <a:xfrm>
            <a:off x="893711" y="4437824"/>
            <a:ext cx="9884623"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202EDB9-8B05-424B-84D3-2DE02BAA41D0}"/>
              </a:ext>
            </a:extLst>
          </p:cNvPr>
          <p:cNvSpPr>
            <a:spLocks noGrp="1"/>
          </p:cNvSpPr>
          <p:nvPr>
            <p:ph type="dt" sz="half" idx="10"/>
          </p:nvPr>
        </p:nvSpPr>
        <p:spPr/>
        <p:txBody>
          <a:bodyPr/>
          <a:lstStyle/>
          <a:p>
            <a:fld id="{4E442F46-F4E4-4A06-A6B5-A77D04C19655}" type="datetime1">
              <a:rPr lang="zh-CN" altLang="en-US" smtClean="0"/>
              <a:t>2023/12/29</a:t>
            </a:fld>
            <a:endParaRPr lang="zh-CN" altLang="en-US"/>
          </a:p>
        </p:txBody>
      </p:sp>
      <p:sp>
        <p:nvSpPr>
          <p:cNvPr id="5" name="页脚占位符 4">
            <a:extLst>
              <a:ext uri="{FF2B5EF4-FFF2-40B4-BE49-F238E27FC236}">
                <a16:creationId xmlns:a16="http://schemas.microsoft.com/office/drawing/2014/main" id="{5343BF43-0AF1-4983-A479-A41011955799}"/>
              </a:ext>
            </a:extLst>
          </p:cNvPr>
          <p:cNvSpPr>
            <a:spLocks noGrp="1"/>
          </p:cNvSpPr>
          <p:nvPr>
            <p:ph type="ftr" sz="quarter" idx="11"/>
          </p:nvPr>
        </p:nvSpPr>
        <p:spPr/>
        <p:txBody>
          <a:bodyPr/>
          <a:lstStyle/>
          <a:p>
            <a:r>
              <a:rPr lang="en-US" altLang="zh-CN" cap="all" dirty="0">
                <a:solidFill>
                  <a:srgbClr val="FFFFFF"/>
                </a:solidFill>
                <a:latin typeface="Calibri" panose="020F0502020204030204"/>
              </a:rPr>
              <a:t>Pattern recognition</a:t>
            </a:r>
          </a:p>
        </p:txBody>
      </p:sp>
      <p:sp>
        <p:nvSpPr>
          <p:cNvPr id="6" name="灯片编号占位符 5">
            <a:extLst>
              <a:ext uri="{FF2B5EF4-FFF2-40B4-BE49-F238E27FC236}">
                <a16:creationId xmlns:a16="http://schemas.microsoft.com/office/drawing/2014/main" id="{65F5FA58-1FF7-4EE6-BC0F-C24BCEC84367}"/>
              </a:ext>
            </a:extLst>
          </p:cNvPr>
          <p:cNvSpPr>
            <a:spLocks noGrp="1"/>
          </p:cNvSpPr>
          <p:nvPr>
            <p:ph type="sldNum" sz="quarter" idx="12"/>
          </p:nvPr>
        </p:nvSpPr>
        <p:spPr/>
        <p:txBody>
          <a:bodyPr/>
          <a:lstStyle/>
          <a:p>
            <a:fld id="{DAB89253-CF67-43B6-94EC-8C5C380108CC}" type="slidenum">
              <a:rPr lang="zh-CN" altLang="en-US" smtClean="0"/>
              <a:t>‹#›</a:t>
            </a:fld>
            <a:endParaRPr lang="zh-CN" altLang="en-US"/>
          </a:p>
        </p:txBody>
      </p:sp>
      <p:cxnSp>
        <p:nvCxnSpPr>
          <p:cNvPr id="7" name="Straight Connector 9">
            <a:extLst>
              <a:ext uri="{FF2B5EF4-FFF2-40B4-BE49-F238E27FC236}">
                <a16:creationId xmlns:a16="http://schemas.microsoft.com/office/drawing/2014/main" id="{00F9C656-1F39-49A5-B850-32A9F25E1E4A}"/>
              </a:ext>
            </a:extLst>
          </p:cNvPr>
          <p:cNvCxnSpPr>
            <a:cxnSpLocks/>
          </p:cNvCxnSpPr>
          <p:nvPr userDrawn="1"/>
        </p:nvCxnSpPr>
        <p:spPr>
          <a:xfrm>
            <a:off x="893711" y="4345749"/>
            <a:ext cx="988462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454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C59C0-2B7A-4754-9EE8-9C1D4BBA55B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5742305-9073-426A-847F-45A6CF39490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5D65223-6B09-4668-B648-7B7575C46B2B}"/>
              </a:ext>
            </a:extLst>
          </p:cNvPr>
          <p:cNvSpPr>
            <a:spLocks noGrp="1"/>
          </p:cNvSpPr>
          <p:nvPr>
            <p:ph type="dt" sz="half" idx="10"/>
          </p:nvPr>
        </p:nvSpPr>
        <p:spPr/>
        <p:txBody>
          <a:bodyPr/>
          <a:lstStyle/>
          <a:p>
            <a:fld id="{21716125-F95E-4A9C-A75A-8448FC24248E}" type="datetime1">
              <a:rPr lang="zh-CN" altLang="en-US" smtClean="0"/>
              <a:t>2023/12/29</a:t>
            </a:fld>
            <a:endParaRPr lang="zh-CN" altLang="en-US"/>
          </a:p>
        </p:txBody>
      </p:sp>
      <p:sp>
        <p:nvSpPr>
          <p:cNvPr id="5" name="页脚占位符 4">
            <a:extLst>
              <a:ext uri="{FF2B5EF4-FFF2-40B4-BE49-F238E27FC236}">
                <a16:creationId xmlns:a16="http://schemas.microsoft.com/office/drawing/2014/main" id="{A1EF612C-3428-4663-9508-A7CE0EE08117}"/>
              </a:ext>
            </a:extLst>
          </p:cNvPr>
          <p:cNvSpPr>
            <a:spLocks noGrp="1"/>
          </p:cNvSpPr>
          <p:nvPr>
            <p:ph type="ftr" sz="quarter" idx="11"/>
          </p:nvPr>
        </p:nvSpPr>
        <p:spPr/>
        <p:txBody>
          <a:bodyPr/>
          <a:lstStyle/>
          <a:p>
            <a:r>
              <a:rPr lang="en-US" altLang="zh-CN"/>
              <a:t>Pattern recognition</a:t>
            </a:r>
            <a:endParaRPr lang="zh-CN" altLang="en-US"/>
          </a:p>
        </p:txBody>
      </p:sp>
      <p:sp>
        <p:nvSpPr>
          <p:cNvPr id="6" name="灯片编号占位符 5">
            <a:extLst>
              <a:ext uri="{FF2B5EF4-FFF2-40B4-BE49-F238E27FC236}">
                <a16:creationId xmlns:a16="http://schemas.microsoft.com/office/drawing/2014/main" id="{9EF89E5B-819B-4DFD-B2EA-76A9ED450A36}"/>
              </a:ext>
            </a:extLst>
          </p:cNvPr>
          <p:cNvSpPr>
            <a:spLocks noGrp="1"/>
          </p:cNvSpPr>
          <p:nvPr>
            <p:ph type="sldNum" sz="quarter" idx="12"/>
          </p:nvPr>
        </p:nvSpPr>
        <p:spPr/>
        <p:txBody>
          <a:bodyPr/>
          <a:lstStyle/>
          <a:p>
            <a:fld id="{DAB89253-CF67-43B6-94EC-8C5C380108CC}" type="slidenum">
              <a:rPr lang="zh-CN" altLang="en-US" smtClean="0"/>
              <a:t>‹#›</a:t>
            </a:fld>
            <a:endParaRPr lang="zh-CN" altLang="en-US"/>
          </a:p>
        </p:txBody>
      </p:sp>
    </p:spTree>
    <p:extLst>
      <p:ext uri="{BB962C8B-B14F-4D97-AF65-F5344CB8AC3E}">
        <p14:creationId xmlns:p14="http://schemas.microsoft.com/office/powerpoint/2010/main" val="3613042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667025-49E0-45D1-92AE-1122B1DBBFA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59D68D-D41B-4344-89CA-196888DAF1C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4E49FF-39A3-497A-822A-A78AFF9785B8}"/>
              </a:ext>
            </a:extLst>
          </p:cNvPr>
          <p:cNvSpPr>
            <a:spLocks noGrp="1"/>
          </p:cNvSpPr>
          <p:nvPr>
            <p:ph type="dt" sz="half" idx="10"/>
          </p:nvPr>
        </p:nvSpPr>
        <p:spPr/>
        <p:txBody>
          <a:bodyPr/>
          <a:lstStyle/>
          <a:p>
            <a:fld id="{D4B5E78C-93F6-4D17-A845-4FC4FBCF1B70}" type="datetime1">
              <a:rPr lang="zh-CN" altLang="en-US" smtClean="0"/>
              <a:t>2023/12/29</a:t>
            </a:fld>
            <a:endParaRPr lang="zh-CN" altLang="en-US"/>
          </a:p>
        </p:txBody>
      </p:sp>
      <p:sp>
        <p:nvSpPr>
          <p:cNvPr id="5" name="页脚占位符 4">
            <a:extLst>
              <a:ext uri="{FF2B5EF4-FFF2-40B4-BE49-F238E27FC236}">
                <a16:creationId xmlns:a16="http://schemas.microsoft.com/office/drawing/2014/main" id="{823B8246-0FB2-4CEC-90CD-64942E8381AB}"/>
              </a:ext>
            </a:extLst>
          </p:cNvPr>
          <p:cNvSpPr>
            <a:spLocks noGrp="1"/>
          </p:cNvSpPr>
          <p:nvPr>
            <p:ph type="ftr" sz="quarter" idx="11"/>
          </p:nvPr>
        </p:nvSpPr>
        <p:spPr/>
        <p:txBody>
          <a:bodyPr/>
          <a:lstStyle/>
          <a:p>
            <a:r>
              <a:rPr lang="en-US" altLang="zh-CN"/>
              <a:t>Pattern recognition</a:t>
            </a:r>
            <a:endParaRPr lang="zh-CN" altLang="en-US"/>
          </a:p>
        </p:txBody>
      </p:sp>
      <p:sp>
        <p:nvSpPr>
          <p:cNvPr id="6" name="灯片编号占位符 5">
            <a:extLst>
              <a:ext uri="{FF2B5EF4-FFF2-40B4-BE49-F238E27FC236}">
                <a16:creationId xmlns:a16="http://schemas.microsoft.com/office/drawing/2014/main" id="{326A932D-4D6E-4F1A-A9AC-65D9E54EBAEA}"/>
              </a:ext>
            </a:extLst>
          </p:cNvPr>
          <p:cNvSpPr>
            <a:spLocks noGrp="1"/>
          </p:cNvSpPr>
          <p:nvPr>
            <p:ph type="sldNum" sz="quarter" idx="12"/>
          </p:nvPr>
        </p:nvSpPr>
        <p:spPr/>
        <p:txBody>
          <a:bodyPr/>
          <a:lstStyle/>
          <a:p>
            <a:fld id="{DAB89253-CF67-43B6-94EC-8C5C380108CC}" type="slidenum">
              <a:rPr lang="zh-CN" altLang="en-US" smtClean="0"/>
              <a:t>‹#›</a:t>
            </a:fld>
            <a:endParaRPr lang="zh-CN" altLang="en-US"/>
          </a:p>
        </p:txBody>
      </p:sp>
    </p:spTree>
    <p:extLst>
      <p:ext uri="{BB962C8B-B14F-4D97-AF65-F5344CB8AC3E}">
        <p14:creationId xmlns:p14="http://schemas.microsoft.com/office/powerpoint/2010/main" val="705158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1164C-4C7F-4492-AC43-8EF29EFF77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9FD2DE-8A83-44F7-BF51-6C43E682BA18}"/>
              </a:ext>
            </a:extLst>
          </p:cNvPr>
          <p:cNvSpPr>
            <a:spLocks noGrp="1"/>
          </p:cNvSpPr>
          <p:nvPr>
            <p:ph idx="1"/>
          </p:nvPr>
        </p:nvSpPr>
        <p:spPr/>
        <p:txBody>
          <a:bodyPr/>
          <a:lstStyle>
            <a:lvl1pPr marL="91440" marR="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lvl1pPr>
            <a:lvl2pPr marL="384048" marR="0"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lvl2pPr>
            <a:lvl3pPr marL="566928" marR="0"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lvl3pPr>
            <a:lvl4pPr marL="749808" marR="0"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lvl4pPr>
            <a:lvl5pPr marL="932688" marR="0"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lvl5p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CN" alt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编辑母版文本样式</a:t>
            </a:r>
          </a:p>
          <a:p>
            <a:pPr marL="384048" marR="0" lvl="1"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第二级</a:t>
            </a:r>
          </a:p>
          <a:p>
            <a:pPr marL="566928" marR="0" lvl="2"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第三级</a:t>
            </a:r>
          </a:p>
          <a:p>
            <a:pPr marL="749808" marR="0" lvl="3"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第四级</a:t>
            </a:r>
          </a:p>
          <a:p>
            <a:pPr marL="932688" marR="0" lvl="4"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第五级</a:t>
            </a:r>
            <a:endParaRPr kumimoji="0" lang="en-US" altLang="zh-CN" sz="16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cxnSp>
        <p:nvCxnSpPr>
          <p:cNvPr id="7" name="Straight Connector 9">
            <a:extLst>
              <a:ext uri="{FF2B5EF4-FFF2-40B4-BE49-F238E27FC236}">
                <a16:creationId xmlns:a16="http://schemas.microsoft.com/office/drawing/2014/main" id="{0EBA32D0-34B6-48B2-BA4A-C6BE122EBA0D}"/>
              </a:ext>
            </a:extLst>
          </p:cNvPr>
          <p:cNvCxnSpPr>
            <a:cxnSpLocks/>
          </p:cNvCxnSpPr>
          <p:nvPr userDrawn="1"/>
        </p:nvCxnSpPr>
        <p:spPr>
          <a:xfrm>
            <a:off x="587829" y="796832"/>
            <a:ext cx="1076597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6">
            <a:extLst>
              <a:ext uri="{FF2B5EF4-FFF2-40B4-BE49-F238E27FC236}">
                <a16:creationId xmlns:a16="http://schemas.microsoft.com/office/drawing/2014/main" id="{4DC76219-F63C-4AEF-AF13-E64AA9B12DA3}"/>
              </a:ext>
            </a:extLst>
          </p:cNvPr>
          <p:cNvSpPr/>
          <p:nvPr userDrawn="1"/>
        </p:nvSpPr>
        <p:spPr>
          <a:xfrm>
            <a:off x="2382" y="6459786"/>
            <a:ext cx="12189618" cy="398214"/>
          </a:xfrm>
          <a:prstGeom prst="rect">
            <a:avLst/>
          </a:prstGeom>
          <a:solidFill>
            <a:srgbClr val="BD582C"/>
          </a:solidFill>
          <a:ln w="15875" cap="flat" cmpd="sng" algn="ctr">
            <a:noFill/>
            <a:prstDash val="solid"/>
          </a:ln>
          <a:effectLst/>
        </p:spPr>
      </p:sp>
      <p:sp>
        <p:nvSpPr>
          <p:cNvPr id="10" name="日期占位符 3">
            <a:extLst>
              <a:ext uri="{FF2B5EF4-FFF2-40B4-BE49-F238E27FC236}">
                <a16:creationId xmlns:a16="http://schemas.microsoft.com/office/drawing/2014/main" id="{8B3044F8-6DFF-4845-B41D-ECCB952239A2}"/>
              </a:ext>
            </a:extLst>
          </p:cNvPr>
          <p:cNvSpPr>
            <a:spLocks noGrp="1"/>
          </p:cNvSpPr>
          <p:nvPr>
            <p:ph type="dt" sz="half" idx="2"/>
          </p:nvPr>
        </p:nvSpPr>
        <p:spPr>
          <a:xfrm>
            <a:off x="838200" y="6488756"/>
            <a:ext cx="2743200" cy="365125"/>
          </a:xfrm>
          <a:prstGeom prst="rect">
            <a:avLst/>
          </a:prstGeom>
        </p:spPr>
        <p:txBody>
          <a:bodyPr vert="horz" lIns="91440" tIns="45720" rIns="91440" bIns="45720" rtlCol="0" anchor="ctr"/>
          <a:lstStyle>
            <a:lvl1pPr algn="l">
              <a:defRPr sz="1200">
                <a:solidFill>
                  <a:schemeClr val="bg1"/>
                </a:solidFill>
                <a:latin typeface="Calibri" panose="020F0502020204030204" pitchFamily="34" charset="0"/>
                <a:cs typeface="Calibri" panose="020F0502020204030204" pitchFamily="34" charset="0"/>
              </a:defRPr>
            </a:lvl1pPr>
          </a:lstStyle>
          <a:p>
            <a:fld id="{AAFE4A13-73C9-47D5-A135-F035779FC93D}" type="datetime1">
              <a:rPr lang="zh-CN" altLang="en-US" smtClean="0"/>
              <a:t>2023/12/29</a:t>
            </a:fld>
            <a:endParaRPr lang="zh-CN" altLang="en-US" dirty="0"/>
          </a:p>
        </p:txBody>
      </p:sp>
      <p:sp>
        <p:nvSpPr>
          <p:cNvPr id="11" name="页脚占位符 4">
            <a:extLst>
              <a:ext uri="{FF2B5EF4-FFF2-40B4-BE49-F238E27FC236}">
                <a16:creationId xmlns:a16="http://schemas.microsoft.com/office/drawing/2014/main" id="{D7187A5E-18A3-40D8-97F8-B5EBB94FB7D9}"/>
              </a:ext>
            </a:extLst>
          </p:cNvPr>
          <p:cNvSpPr>
            <a:spLocks noGrp="1"/>
          </p:cNvSpPr>
          <p:nvPr>
            <p:ph type="ftr" sz="quarter" idx="3"/>
          </p:nvPr>
        </p:nvSpPr>
        <p:spPr>
          <a:xfrm>
            <a:off x="4038600" y="6488756"/>
            <a:ext cx="4114800" cy="365125"/>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bg1"/>
                </a:solidFill>
              </a:defRPr>
            </a:lvl1pPr>
          </a:lstStyle>
          <a:p>
            <a:r>
              <a:rPr lang="en-US" altLang="zh-CN" cap="all" dirty="0">
                <a:solidFill>
                  <a:srgbClr val="FFFFFF"/>
                </a:solidFill>
                <a:latin typeface="Calibri" panose="020F0502020204030204"/>
              </a:rPr>
              <a:t>Pattern recognition</a:t>
            </a:r>
          </a:p>
        </p:txBody>
      </p:sp>
      <p:sp>
        <p:nvSpPr>
          <p:cNvPr id="12" name="灯片编号占位符 5">
            <a:extLst>
              <a:ext uri="{FF2B5EF4-FFF2-40B4-BE49-F238E27FC236}">
                <a16:creationId xmlns:a16="http://schemas.microsoft.com/office/drawing/2014/main" id="{D4D5C0AD-27D7-4AEF-AB55-8AC37D098822}"/>
              </a:ext>
            </a:extLst>
          </p:cNvPr>
          <p:cNvSpPr>
            <a:spLocks noGrp="1"/>
          </p:cNvSpPr>
          <p:nvPr>
            <p:ph type="sldNum" sz="quarter" idx="4"/>
          </p:nvPr>
        </p:nvSpPr>
        <p:spPr>
          <a:xfrm>
            <a:off x="8610600" y="6488756"/>
            <a:ext cx="2743200" cy="365125"/>
          </a:xfrm>
          <a:prstGeom prst="rect">
            <a:avLst/>
          </a:prstGeom>
        </p:spPr>
        <p:txBody>
          <a:bodyPr vert="horz" lIns="91440" tIns="45720" rIns="91440" bIns="45720" rtlCol="0" anchor="ctr"/>
          <a:lstStyle>
            <a:lvl1pPr algn="r">
              <a:defRPr sz="1200">
                <a:solidFill>
                  <a:schemeClr val="bg1"/>
                </a:solidFill>
                <a:latin typeface="Calibri" panose="020F0502020204030204" pitchFamily="34" charset="0"/>
                <a:cs typeface="Calibri" panose="020F0502020204030204" pitchFamily="34" charset="0"/>
              </a:defRPr>
            </a:lvl1pPr>
          </a:lstStyle>
          <a:p>
            <a:fld id="{DAB89253-CF67-43B6-94EC-8C5C380108CC}" type="slidenum">
              <a:rPr lang="zh-CN" altLang="en-US" smtClean="0"/>
              <a:pPr/>
              <a:t>‹#›</a:t>
            </a:fld>
            <a:endParaRPr lang="zh-CN" altLang="en-US" dirty="0"/>
          </a:p>
        </p:txBody>
      </p:sp>
    </p:spTree>
    <p:extLst>
      <p:ext uri="{BB962C8B-B14F-4D97-AF65-F5344CB8AC3E}">
        <p14:creationId xmlns:p14="http://schemas.microsoft.com/office/powerpoint/2010/main" val="82139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FD228-BBE6-4F63-959B-901891E4CEE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D89E3C-74A8-431A-B005-5F8D5D953F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721EEE0-EA61-41D4-BD0B-EEFF6E57A355}"/>
              </a:ext>
            </a:extLst>
          </p:cNvPr>
          <p:cNvSpPr>
            <a:spLocks noGrp="1"/>
          </p:cNvSpPr>
          <p:nvPr>
            <p:ph type="dt" sz="half" idx="10"/>
          </p:nvPr>
        </p:nvSpPr>
        <p:spPr/>
        <p:txBody>
          <a:bodyPr/>
          <a:lstStyle/>
          <a:p>
            <a:fld id="{63FA8A87-DFF9-4FE5-B713-76F7E6BAE6DF}" type="datetime1">
              <a:rPr lang="zh-CN" altLang="en-US" smtClean="0"/>
              <a:t>2023/12/29</a:t>
            </a:fld>
            <a:endParaRPr lang="zh-CN" altLang="en-US"/>
          </a:p>
        </p:txBody>
      </p:sp>
      <p:sp>
        <p:nvSpPr>
          <p:cNvPr id="5" name="页脚占位符 4">
            <a:extLst>
              <a:ext uri="{FF2B5EF4-FFF2-40B4-BE49-F238E27FC236}">
                <a16:creationId xmlns:a16="http://schemas.microsoft.com/office/drawing/2014/main" id="{22F82B86-0F3B-442F-A9D0-670760EDEB85}"/>
              </a:ext>
            </a:extLst>
          </p:cNvPr>
          <p:cNvSpPr>
            <a:spLocks noGrp="1"/>
          </p:cNvSpPr>
          <p:nvPr>
            <p:ph type="ftr" sz="quarter" idx="11"/>
          </p:nvPr>
        </p:nvSpPr>
        <p:spPr/>
        <p:txBody>
          <a:bodyPr/>
          <a:lstStyle/>
          <a:p>
            <a:r>
              <a:rPr lang="en-US" altLang="zh-CN"/>
              <a:t>Pattern recognition</a:t>
            </a:r>
            <a:endParaRPr lang="zh-CN" altLang="en-US"/>
          </a:p>
        </p:txBody>
      </p:sp>
      <p:sp>
        <p:nvSpPr>
          <p:cNvPr id="6" name="灯片编号占位符 5">
            <a:extLst>
              <a:ext uri="{FF2B5EF4-FFF2-40B4-BE49-F238E27FC236}">
                <a16:creationId xmlns:a16="http://schemas.microsoft.com/office/drawing/2014/main" id="{523D52E2-1F84-4DD9-84D2-7B64A2445BBD}"/>
              </a:ext>
            </a:extLst>
          </p:cNvPr>
          <p:cNvSpPr>
            <a:spLocks noGrp="1"/>
          </p:cNvSpPr>
          <p:nvPr>
            <p:ph type="sldNum" sz="quarter" idx="12"/>
          </p:nvPr>
        </p:nvSpPr>
        <p:spPr/>
        <p:txBody>
          <a:bodyPr/>
          <a:lstStyle/>
          <a:p>
            <a:fld id="{DAB89253-CF67-43B6-94EC-8C5C380108CC}" type="slidenum">
              <a:rPr lang="zh-CN" altLang="en-US" smtClean="0"/>
              <a:t>‹#›</a:t>
            </a:fld>
            <a:endParaRPr lang="zh-CN" altLang="en-US"/>
          </a:p>
        </p:txBody>
      </p:sp>
    </p:spTree>
    <p:extLst>
      <p:ext uri="{BB962C8B-B14F-4D97-AF65-F5344CB8AC3E}">
        <p14:creationId xmlns:p14="http://schemas.microsoft.com/office/powerpoint/2010/main" val="3558965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67E6E-D849-4528-93BB-915D8BB5E9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6DBB2E-8BBF-4E5F-ABFB-951F2137FF3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A1C273D-7462-478D-AC72-12A27F82871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94AF651-0B2B-4A42-99F8-0E6E5F3D95B5}"/>
              </a:ext>
            </a:extLst>
          </p:cNvPr>
          <p:cNvSpPr>
            <a:spLocks noGrp="1"/>
          </p:cNvSpPr>
          <p:nvPr>
            <p:ph type="dt" sz="half" idx="10"/>
          </p:nvPr>
        </p:nvSpPr>
        <p:spPr/>
        <p:txBody>
          <a:bodyPr/>
          <a:lstStyle/>
          <a:p>
            <a:fld id="{B641D6D9-AD69-48C0-A20E-74D090631613}" type="datetime1">
              <a:rPr lang="zh-CN" altLang="en-US" smtClean="0"/>
              <a:t>2023/12/29</a:t>
            </a:fld>
            <a:endParaRPr lang="zh-CN" altLang="en-US"/>
          </a:p>
        </p:txBody>
      </p:sp>
      <p:sp>
        <p:nvSpPr>
          <p:cNvPr id="6" name="页脚占位符 5">
            <a:extLst>
              <a:ext uri="{FF2B5EF4-FFF2-40B4-BE49-F238E27FC236}">
                <a16:creationId xmlns:a16="http://schemas.microsoft.com/office/drawing/2014/main" id="{3AD25D06-F39B-4686-8C71-3C66C9E03185}"/>
              </a:ext>
            </a:extLst>
          </p:cNvPr>
          <p:cNvSpPr>
            <a:spLocks noGrp="1"/>
          </p:cNvSpPr>
          <p:nvPr>
            <p:ph type="ftr" sz="quarter" idx="11"/>
          </p:nvPr>
        </p:nvSpPr>
        <p:spPr/>
        <p:txBody>
          <a:bodyPr/>
          <a:lstStyle/>
          <a:p>
            <a:r>
              <a:rPr lang="en-US" altLang="zh-CN"/>
              <a:t>Pattern recognition</a:t>
            </a:r>
            <a:endParaRPr lang="zh-CN" altLang="en-US"/>
          </a:p>
        </p:txBody>
      </p:sp>
      <p:sp>
        <p:nvSpPr>
          <p:cNvPr id="7" name="灯片编号占位符 6">
            <a:extLst>
              <a:ext uri="{FF2B5EF4-FFF2-40B4-BE49-F238E27FC236}">
                <a16:creationId xmlns:a16="http://schemas.microsoft.com/office/drawing/2014/main" id="{E622E699-25AD-46A9-A68F-FFA7F1C6577F}"/>
              </a:ext>
            </a:extLst>
          </p:cNvPr>
          <p:cNvSpPr>
            <a:spLocks noGrp="1"/>
          </p:cNvSpPr>
          <p:nvPr>
            <p:ph type="sldNum" sz="quarter" idx="12"/>
          </p:nvPr>
        </p:nvSpPr>
        <p:spPr/>
        <p:txBody>
          <a:bodyPr/>
          <a:lstStyle/>
          <a:p>
            <a:fld id="{DAB89253-CF67-43B6-94EC-8C5C380108CC}" type="slidenum">
              <a:rPr lang="zh-CN" altLang="en-US" smtClean="0"/>
              <a:t>‹#›</a:t>
            </a:fld>
            <a:endParaRPr lang="zh-CN" altLang="en-US"/>
          </a:p>
        </p:txBody>
      </p:sp>
    </p:spTree>
    <p:extLst>
      <p:ext uri="{BB962C8B-B14F-4D97-AF65-F5344CB8AC3E}">
        <p14:creationId xmlns:p14="http://schemas.microsoft.com/office/powerpoint/2010/main" val="1170979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E76A6-F443-46AC-AF69-F3F82765585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4A5228D-3DFB-41B0-A805-7FB99479A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3723ADF-2E33-46FA-B628-64EDBA11F23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6E03B0C-6E18-4D13-BA1A-02E9703DA7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C6F4B6B-5B55-4EE8-8AD6-CC8D722B762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D8A6E99-809C-4CAF-9FEE-476A36A46D2F}"/>
              </a:ext>
            </a:extLst>
          </p:cNvPr>
          <p:cNvSpPr>
            <a:spLocks noGrp="1"/>
          </p:cNvSpPr>
          <p:nvPr>
            <p:ph type="dt" sz="half" idx="10"/>
          </p:nvPr>
        </p:nvSpPr>
        <p:spPr/>
        <p:txBody>
          <a:bodyPr/>
          <a:lstStyle/>
          <a:p>
            <a:fld id="{54B3D9E7-D0F3-4CC0-99B6-73B1F0869ACF}" type="datetime1">
              <a:rPr lang="zh-CN" altLang="en-US" smtClean="0"/>
              <a:t>2023/12/29</a:t>
            </a:fld>
            <a:endParaRPr lang="zh-CN" altLang="en-US"/>
          </a:p>
        </p:txBody>
      </p:sp>
      <p:sp>
        <p:nvSpPr>
          <p:cNvPr id="8" name="页脚占位符 7">
            <a:extLst>
              <a:ext uri="{FF2B5EF4-FFF2-40B4-BE49-F238E27FC236}">
                <a16:creationId xmlns:a16="http://schemas.microsoft.com/office/drawing/2014/main" id="{54050888-16A7-47E8-923B-1844BDDC60F3}"/>
              </a:ext>
            </a:extLst>
          </p:cNvPr>
          <p:cNvSpPr>
            <a:spLocks noGrp="1"/>
          </p:cNvSpPr>
          <p:nvPr>
            <p:ph type="ftr" sz="quarter" idx="11"/>
          </p:nvPr>
        </p:nvSpPr>
        <p:spPr/>
        <p:txBody>
          <a:bodyPr/>
          <a:lstStyle/>
          <a:p>
            <a:r>
              <a:rPr lang="en-US" altLang="zh-CN"/>
              <a:t>Pattern recognition</a:t>
            </a:r>
            <a:endParaRPr lang="zh-CN" altLang="en-US"/>
          </a:p>
        </p:txBody>
      </p:sp>
      <p:sp>
        <p:nvSpPr>
          <p:cNvPr id="9" name="灯片编号占位符 8">
            <a:extLst>
              <a:ext uri="{FF2B5EF4-FFF2-40B4-BE49-F238E27FC236}">
                <a16:creationId xmlns:a16="http://schemas.microsoft.com/office/drawing/2014/main" id="{BFAD17FD-6D27-4D1D-AC58-C0B1971DA8F4}"/>
              </a:ext>
            </a:extLst>
          </p:cNvPr>
          <p:cNvSpPr>
            <a:spLocks noGrp="1"/>
          </p:cNvSpPr>
          <p:nvPr>
            <p:ph type="sldNum" sz="quarter" idx="12"/>
          </p:nvPr>
        </p:nvSpPr>
        <p:spPr/>
        <p:txBody>
          <a:bodyPr/>
          <a:lstStyle/>
          <a:p>
            <a:fld id="{DAB89253-CF67-43B6-94EC-8C5C380108CC}" type="slidenum">
              <a:rPr lang="zh-CN" altLang="en-US" smtClean="0"/>
              <a:t>‹#›</a:t>
            </a:fld>
            <a:endParaRPr lang="zh-CN" altLang="en-US"/>
          </a:p>
        </p:txBody>
      </p:sp>
    </p:spTree>
    <p:extLst>
      <p:ext uri="{BB962C8B-B14F-4D97-AF65-F5344CB8AC3E}">
        <p14:creationId xmlns:p14="http://schemas.microsoft.com/office/powerpoint/2010/main" val="3321703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04A0B-636C-414D-95E3-3B5708B096E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643A3D8-BD92-495B-A0EC-3BAEEC535F39}"/>
              </a:ext>
            </a:extLst>
          </p:cNvPr>
          <p:cNvSpPr>
            <a:spLocks noGrp="1"/>
          </p:cNvSpPr>
          <p:nvPr>
            <p:ph type="dt" sz="half" idx="10"/>
          </p:nvPr>
        </p:nvSpPr>
        <p:spPr/>
        <p:txBody>
          <a:bodyPr/>
          <a:lstStyle/>
          <a:p>
            <a:fld id="{413050A1-B583-491D-8E91-9320FF973226}" type="datetime1">
              <a:rPr lang="zh-CN" altLang="en-US" smtClean="0"/>
              <a:t>2023/12/29</a:t>
            </a:fld>
            <a:endParaRPr lang="zh-CN" altLang="en-US"/>
          </a:p>
        </p:txBody>
      </p:sp>
      <p:sp>
        <p:nvSpPr>
          <p:cNvPr id="4" name="页脚占位符 3">
            <a:extLst>
              <a:ext uri="{FF2B5EF4-FFF2-40B4-BE49-F238E27FC236}">
                <a16:creationId xmlns:a16="http://schemas.microsoft.com/office/drawing/2014/main" id="{CB891846-E23F-4738-B8ED-A31AF2BE209A}"/>
              </a:ext>
            </a:extLst>
          </p:cNvPr>
          <p:cNvSpPr>
            <a:spLocks noGrp="1"/>
          </p:cNvSpPr>
          <p:nvPr>
            <p:ph type="ftr" sz="quarter" idx="11"/>
          </p:nvPr>
        </p:nvSpPr>
        <p:spPr/>
        <p:txBody>
          <a:bodyPr/>
          <a:lstStyle/>
          <a:p>
            <a:r>
              <a:rPr lang="en-US" altLang="zh-CN"/>
              <a:t>Pattern recognition</a:t>
            </a:r>
            <a:endParaRPr lang="zh-CN" altLang="en-US"/>
          </a:p>
        </p:txBody>
      </p:sp>
      <p:sp>
        <p:nvSpPr>
          <p:cNvPr id="5" name="灯片编号占位符 4">
            <a:extLst>
              <a:ext uri="{FF2B5EF4-FFF2-40B4-BE49-F238E27FC236}">
                <a16:creationId xmlns:a16="http://schemas.microsoft.com/office/drawing/2014/main" id="{46BEB866-7A29-4BC0-9B25-2E7B91B96452}"/>
              </a:ext>
            </a:extLst>
          </p:cNvPr>
          <p:cNvSpPr>
            <a:spLocks noGrp="1"/>
          </p:cNvSpPr>
          <p:nvPr>
            <p:ph type="sldNum" sz="quarter" idx="12"/>
          </p:nvPr>
        </p:nvSpPr>
        <p:spPr/>
        <p:txBody>
          <a:bodyPr/>
          <a:lstStyle/>
          <a:p>
            <a:fld id="{DAB89253-CF67-43B6-94EC-8C5C380108CC}" type="slidenum">
              <a:rPr lang="zh-CN" altLang="en-US" smtClean="0"/>
              <a:t>‹#›</a:t>
            </a:fld>
            <a:endParaRPr lang="zh-CN" altLang="en-US"/>
          </a:p>
        </p:txBody>
      </p:sp>
    </p:spTree>
    <p:extLst>
      <p:ext uri="{BB962C8B-B14F-4D97-AF65-F5344CB8AC3E}">
        <p14:creationId xmlns:p14="http://schemas.microsoft.com/office/powerpoint/2010/main" val="400709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3FC539E-1792-4B67-A688-FD1529479A22}"/>
              </a:ext>
            </a:extLst>
          </p:cNvPr>
          <p:cNvSpPr>
            <a:spLocks noGrp="1"/>
          </p:cNvSpPr>
          <p:nvPr>
            <p:ph type="dt" sz="half" idx="10"/>
          </p:nvPr>
        </p:nvSpPr>
        <p:spPr/>
        <p:txBody>
          <a:bodyPr/>
          <a:lstStyle/>
          <a:p>
            <a:fld id="{68252F35-412E-4FC6-8E5C-63CC21338F89}" type="datetime1">
              <a:rPr lang="zh-CN" altLang="en-US" smtClean="0"/>
              <a:t>2023/12/29</a:t>
            </a:fld>
            <a:endParaRPr lang="zh-CN" altLang="en-US"/>
          </a:p>
        </p:txBody>
      </p:sp>
      <p:sp>
        <p:nvSpPr>
          <p:cNvPr id="3" name="页脚占位符 2">
            <a:extLst>
              <a:ext uri="{FF2B5EF4-FFF2-40B4-BE49-F238E27FC236}">
                <a16:creationId xmlns:a16="http://schemas.microsoft.com/office/drawing/2014/main" id="{1C261245-2951-4ECA-97A5-8B419C916ACC}"/>
              </a:ext>
            </a:extLst>
          </p:cNvPr>
          <p:cNvSpPr>
            <a:spLocks noGrp="1"/>
          </p:cNvSpPr>
          <p:nvPr>
            <p:ph type="ftr" sz="quarter" idx="11"/>
          </p:nvPr>
        </p:nvSpPr>
        <p:spPr/>
        <p:txBody>
          <a:bodyPr/>
          <a:lstStyle/>
          <a:p>
            <a:r>
              <a:rPr lang="en-US" altLang="zh-CN"/>
              <a:t>Pattern recognition</a:t>
            </a:r>
            <a:endParaRPr lang="zh-CN" altLang="en-US"/>
          </a:p>
        </p:txBody>
      </p:sp>
      <p:sp>
        <p:nvSpPr>
          <p:cNvPr id="4" name="灯片编号占位符 3">
            <a:extLst>
              <a:ext uri="{FF2B5EF4-FFF2-40B4-BE49-F238E27FC236}">
                <a16:creationId xmlns:a16="http://schemas.microsoft.com/office/drawing/2014/main" id="{5D2378FC-B57C-4C13-AC2D-5E57CC47AF5A}"/>
              </a:ext>
            </a:extLst>
          </p:cNvPr>
          <p:cNvSpPr>
            <a:spLocks noGrp="1"/>
          </p:cNvSpPr>
          <p:nvPr>
            <p:ph type="sldNum" sz="quarter" idx="12"/>
          </p:nvPr>
        </p:nvSpPr>
        <p:spPr/>
        <p:txBody>
          <a:bodyPr/>
          <a:lstStyle/>
          <a:p>
            <a:fld id="{DAB89253-CF67-43B6-94EC-8C5C380108CC}" type="slidenum">
              <a:rPr lang="zh-CN" altLang="en-US" smtClean="0"/>
              <a:t>‹#›</a:t>
            </a:fld>
            <a:endParaRPr lang="zh-CN" altLang="en-US"/>
          </a:p>
        </p:txBody>
      </p:sp>
    </p:spTree>
    <p:extLst>
      <p:ext uri="{BB962C8B-B14F-4D97-AF65-F5344CB8AC3E}">
        <p14:creationId xmlns:p14="http://schemas.microsoft.com/office/powerpoint/2010/main" val="2829760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AE860-BFB1-49B3-9BD0-330D1A599E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4E8F094-86F5-4C9D-90CE-5B8F34F63E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A5FBC3C-5C2A-4E23-8860-DACDE68E1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5C53DBE-E16C-4DC1-B262-33EF05D7EE88}"/>
              </a:ext>
            </a:extLst>
          </p:cNvPr>
          <p:cNvSpPr>
            <a:spLocks noGrp="1"/>
          </p:cNvSpPr>
          <p:nvPr>
            <p:ph type="dt" sz="half" idx="10"/>
          </p:nvPr>
        </p:nvSpPr>
        <p:spPr/>
        <p:txBody>
          <a:bodyPr/>
          <a:lstStyle/>
          <a:p>
            <a:fld id="{EEFEDBED-87AC-4E75-AE3B-408F9B0DF252}" type="datetime1">
              <a:rPr lang="zh-CN" altLang="en-US" smtClean="0"/>
              <a:t>2023/12/29</a:t>
            </a:fld>
            <a:endParaRPr lang="zh-CN" altLang="en-US"/>
          </a:p>
        </p:txBody>
      </p:sp>
      <p:sp>
        <p:nvSpPr>
          <p:cNvPr id="6" name="页脚占位符 5">
            <a:extLst>
              <a:ext uri="{FF2B5EF4-FFF2-40B4-BE49-F238E27FC236}">
                <a16:creationId xmlns:a16="http://schemas.microsoft.com/office/drawing/2014/main" id="{303EBC39-ACDB-401A-A27D-1C62E83C0597}"/>
              </a:ext>
            </a:extLst>
          </p:cNvPr>
          <p:cNvSpPr>
            <a:spLocks noGrp="1"/>
          </p:cNvSpPr>
          <p:nvPr>
            <p:ph type="ftr" sz="quarter" idx="11"/>
          </p:nvPr>
        </p:nvSpPr>
        <p:spPr/>
        <p:txBody>
          <a:bodyPr/>
          <a:lstStyle/>
          <a:p>
            <a:r>
              <a:rPr lang="en-US" altLang="zh-CN"/>
              <a:t>Pattern recognition</a:t>
            </a:r>
            <a:endParaRPr lang="zh-CN" altLang="en-US"/>
          </a:p>
        </p:txBody>
      </p:sp>
      <p:sp>
        <p:nvSpPr>
          <p:cNvPr id="7" name="灯片编号占位符 6">
            <a:extLst>
              <a:ext uri="{FF2B5EF4-FFF2-40B4-BE49-F238E27FC236}">
                <a16:creationId xmlns:a16="http://schemas.microsoft.com/office/drawing/2014/main" id="{081885A3-F71A-416B-AE94-D939C9F404F1}"/>
              </a:ext>
            </a:extLst>
          </p:cNvPr>
          <p:cNvSpPr>
            <a:spLocks noGrp="1"/>
          </p:cNvSpPr>
          <p:nvPr>
            <p:ph type="sldNum" sz="quarter" idx="12"/>
          </p:nvPr>
        </p:nvSpPr>
        <p:spPr/>
        <p:txBody>
          <a:bodyPr/>
          <a:lstStyle/>
          <a:p>
            <a:fld id="{DAB89253-CF67-43B6-94EC-8C5C380108CC}" type="slidenum">
              <a:rPr lang="zh-CN" altLang="en-US" smtClean="0"/>
              <a:t>‹#›</a:t>
            </a:fld>
            <a:endParaRPr lang="zh-CN" altLang="en-US"/>
          </a:p>
        </p:txBody>
      </p:sp>
    </p:spTree>
    <p:extLst>
      <p:ext uri="{BB962C8B-B14F-4D97-AF65-F5344CB8AC3E}">
        <p14:creationId xmlns:p14="http://schemas.microsoft.com/office/powerpoint/2010/main" val="3317961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1E5C5-AC83-44C9-978A-E9A0BDDD218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378178B-922F-488D-A967-B4FBAA2FE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BD099-B341-42EF-AEEA-30F5539F8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7A875E5-806E-4D7C-B125-713CED070DAA}"/>
              </a:ext>
            </a:extLst>
          </p:cNvPr>
          <p:cNvSpPr>
            <a:spLocks noGrp="1"/>
          </p:cNvSpPr>
          <p:nvPr>
            <p:ph type="dt" sz="half" idx="10"/>
          </p:nvPr>
        </p:nvSpPr>
        <p:spPr/>
        <p:txBody>
          <a:bodyPr/>
          <a:lstStyle/>
          <a:p>
            <a:fld id="{91773A05-E14B-462C-BFA2-464A8253664F}" type="datetime1">
              <a:rPr lang="zh-CN" altLang="en-US" smtClean="0"/>
              <a:t>2023/12/29</a:t>
            </a:fld>
            <a:endParaRPr lang="zh-CN" altLang="en-US"/>
          </a:p>
        </p:txBody>
      </p:sp>
      <p:sp>
        <p:nvSpPr>
          <p:cNvPr id="6" name="页脚占位符 5">
            <a:extLst>
              <a:ext uri="{FF2B5EF4-FFF2-40B4-BE49-F238E27FC236}">
                <a16:creationId xmlns:a16="http://schemas.microsoft.com/office/drawing/2014/main" id="{00991C50-803B-4819-BCBE-FE8AEA015CE2}"/>
              </a:ext>
            </a:extLst>
          </p:cNvPr>
          <p:cNvSpPr>
            <a:spLocks noGrp="1"/>
          </p:cNvSpPr>
          <p:nvPr>
            <p:ph type="ftr" sz="quarter" idx="11"/>
          </p:nvPr>
        </p:nvSpPr>
        <p:spPr/>
        <p:txBody>
          <a:bodyPr/>
          <a:lstStyle/>
          <a:p>
            <a:r>
              <a:rPr lang="en-US" altLang="zh-CN"/>
              <a:t>Pattern recognition</a:t>
            </a:r>
            <a:endParaRPr lang="zh-CN" altLang="en-US"/>
          </a:p>
        </p:txBody>
      </p:sp>
      <p:sp>
        <p:nvSpPr>
          <p:cNvPr id="7" name="灯片编号占位符 6">
            <a:extLst>
              <a:ext uri="{FF2B5EF4-FFF2-40B4-BE49-F238E27FC236}">
                <a16:creationId xmlns:a16="http://schemas.microsoft.com/office/drawing/2014/main" id="{966DB93B-7A27-4BEB-999A-414ACB95AAC5}"/>
              </a:ext>
            </a:extLst>
          </p:cNvPr>
          <p:cNvSpPr>
            <a:spLocks noGrp="1"/>
          </p:cNvSpPr>
          <p:nvPr>
            <p:ph type="sldNum" sz="quarter" idx="12"/>
          </p:nvPr>
        </p:nvSpPr>
        <p:spPr/>
        <p:txBody>
          <a:bodyPr/>
          <a:lstStyle/>
          <a:p>
            <a:fld id="{DAB89253-CF67-43B6-94EC-8C5C380108CC}" type="slidenum">
              <a:rPr lang="zh-CN" altLang="en-US" smtClean="0"/>
              <a:t>‹#›</a:t>
            </a:fld>
            <a:endParaRPr lang="zh-CN" altLang="en-US"/>
          </a:p>
        </p:txBody>
      </p:sp>
    </p:spTree>
    <p:extLst>
      <p:ext uri="{BB962C8B-B14F-4D97-AF65-F5344CB8AC3E}">
        <p14:creationId xmlns:p14="http://schemas.microsoft.com/office/powerpoint/2010/main" val="4085372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894B5F1F-32AC-4D68-AE0E-60B0BC1F2439}"/>
              </a:ext>
            </a:extLst>
          </p:cNvPr>
          <p:cNvSpPr/>
          <p:nvPr userDrawn="1"/>
        </p:nvSpPr>
        <p:spPr>
          <a:xfrm>
            <a:off x="2382" y="6459786"/>
            <a:ext cx="12189618" cy="398214"/>
          </a:xfrm>
          <a:prstGeom prst="rect">
            <a:avLst/>
          </a:prstGeom>
          <a:solidFill>
            <a:srgbClr val="BD582C"/>
          </a:solidFill>
          <a:ln w="15875" cap="flat" cmpd="sng" algn="ctr">
            <a:noFill/>
            <a:prstDash val="solid"/>
          </a:ln>
          <a:effectLst/>
        </p:spPr>
      </p:sp>
      <p:sp>
        <p:nvSpPr>
          <p:cNvPr id="18" name="Rectangle 8">
            <a:extLst>
              <a:ext uri="{FF2B5EF4-FFF2-40B4-BE49-F238E27FC236}">
                <a16:creationId xmlns:a16="http://schemas.microsoft.com/office/drawing/2014/main" id="{E073A0B9-39FE-414D-9935-BFDB8F716FEE}"/>
              </a:ext>
            </a:extLst>
          </p:cNvPr>
          <p:cNvSpPr/>
          <p:nvPr userDrawn="1"/>
        </p:nvSpPr>
        <p:spPr>
          <a:xfrm>
            <a:off x="0" y="6399630"/>
            <a:ext cx="12192794" cy="65999"/>
          </a:xfrm>
          <a:prstGeom prst="rect">
            <a:avLst/>
          </a:prstGeom>
          <a:solidFill>
            <a:srgbClr val="E48312"/>
          </a:solidFill>
          <a:ln w="15875" cap="flat" cmpd="sng" algn="ctr">
            <a:noFill/>
            <a:prstDash val="solid"/>
          </a:ln>
          <a:effectLst/>
        </p:spPr>
      </p:sp>
      <p:sp>
        <p:nvSpPr>
          <p:cNvPr id="2" name="标题占位符 1">
            <a:extLst>
              <a:ext uri="{FF2B5EF4-FFF2-40B4-BE49-F238E27FC236}">
                <a16:creationId xmlns:a16="http://schemas.microsoft.com/office/drawing/2014/main" id="{7627BA23-7272-49C5-94ED-A13B5F3ECEB8}"/>
              </a:ext>
            </a:extLst>
          </p:cNvPr>
          <p:cNvSpPr>
            <a:spLocks noGrp="1"/>
          </p:cNvSpPr>
          <p:nvPr>
            <p:ph type="title"/>
          </p:nvPr>
        </p:nvSpPr>
        <p:spPr>
          <a:xfrm>
            <a:off x="587829" y="62069"/>
            <a:ext cx="10765971" cy="734764"/>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1D926B03-4E0B-4E24-8A57-B6F12DE14FE7}"/>
              </a:ext>
            </a:extLst>
          </p:cNvPr>
          <p:cNvSpPr>
            <a:spLocks noGrp="1"/>
          </p:cNvSpPr>
          <p:nvPr>
            <p:ph type="body" idx="1"/>
          </p:nvPr>
        </p:nvSpPr>
        <p:spPr>
          <a:xfrm>
            <a:off x="587829" y="856989"/>
            <a:ext cx="10765971" cy="5319974"/>
          </a:xfrm>
          <a:prstGeom prst="rect">
            <a:avLst/>
          </a:prstGeom>
        </p:spPr>
        <p:txBody>
          <a:bodyPr vert="horz" lIns="91440" tIns="45720" rIns="91440" bIns="45720" rtlCol="0">
            <a:normAutofit/>
          </a:body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zh-CN" alt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编辑母版文本样式</a:t>
            </a:r>
          </a:p>
          <a:p>
            <a:pPr marL="384048" marR="0" lvl="1"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0" lang="zh-CN" altLang="en-US" sz="20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第二级</a:t>
            </a:r>
          </a:p>
          <a:p>
            <a:pPr marL="566928" marR="0" lvl="2"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第三级</a:t>
            </a:r>
          </a:p>
          <a:p>
            <a:pPr marL="749808" marR="0" lvl="3"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第四级</a:t>
            </a:r>
          </a:p>
          <a:p>
            <a:pPr marL="932688" marR="0" lvl="4"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Calibri" panose="020F0502020204030204"/>
                <a:ea typeface="宋体" panose="02010600030101010101" pitchFamily="2" charset="-122"/>
                <a:cs typeface="+mn-cs"/>
              </a:rPr>
              <a:t>第五级</a:t>
            </a:r>
            <a:endParaRPr kumimoji="0" lang="en-US" altLang="zh-CN" sz="16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4" name="日期占位符 3">
            <a:extLst>
              <a:ext uri="{FF2B5EF4-FFF2-40B4-BE49-F238E27FC236}">
                <a16:creationId xmlns:a16="http://schemas.microsoft.com/office/drawing/2014/main" id="{5D506AE2-23F8-47FB-83F1-00D4E4BFEBB6}"/>
              </a:ext>
            </a:extLst>
          </p:cNvPr>
          <p:cNvSpPr>
            <a:spLocks noGrp="1"/>
          </p:cNvSpPr>
          <p:nvPr>
            <p:ph type="dt" sz="half" idx="2"/>
          </p:nvPr>
        </p:nvSpPr>
        <p:spPr>
          <a:xfrm>
            <a:off x="838200" y="6488756"/>
            <a:ext cx="2743200" cy="365125"/>
          </a:xfrm>
          <a:prstGeom prst="rect">
            <a:avLst/>
          </a:prstGeom>
        </p:spPr>
        <p:txBody>
          <a:bodyPr vert="horz" lIns="91440" tIns="45720" rIns="91440" bIns="45720" rtlCol="0" anchor="ctr"/>
          <a:lstStyle>
            <a:lvl1pPr algn="l">
              <a:defRPr sz="1200">
                <a:solidFill>
                  <a:schemeClr val="bg1"/>
                </a:solidFill>
                <a:latin typeface="Calibri" panose="020F0502020204030204" pitchFamily="34" charset="0"/>
                <a:cs typeface="Calibri" panose="020F0502020204030204" pitchFamily="34" charset="0"/>
              </a:defRPr>
            </a:lvl1pPr>
          </a:lstStyle>
          <a:p>
            <a:fld id="{DDF15614-D7A9-4E9E-B357-E88098D197E4}"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675C0562-5129-4377-98B8-8E26503E55F7}"/>
              </a:ext>
            </a:extLst>
          </p:cNvPr>
          <p:cNvSpPr>
            <a:spLocks noGrp="1"/>
          </p:cNvSpPr>
          <p:nvPr>
            <p:ph type="ftr" sz="quarter" idx="3"/>
          </p:nvPr>
        </p:nvSpPr>
        <p:spPr>
          <a:xfrm>
            <a:off x="4038600" y="6488756"/>
            <a:ext cx="4114800" cy="365125"/>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bg1"/>
                </a:solidFill>
              </a:defRPr>
            </a:lvl1pPr>
          </a:lstStyle>
          <a:p>
            <a:r>
              <a:rPr lang="en-US" altLang="zh-CN" cap="all" dirty="0">
                <a:solidFill>
                  <a:srgbClr val="FFFFFF"/>
                </a:solidFill>
                <a:latin typeface="Calibri" panose="020F0502020204030204"/>
              </a:rPr>
              <a:t>Pattern recognition</a:t>
            </a:r>
          </a:p>
        </p:txBody>
      </p:sp>
      <p:sp>
        <p:nvSpPr>
          <p:cNvPr id="6" name="灯片编号占位符 5">
            <a:extLst>
              <a:ext uri="{FF2B5EF4-FFF2-40B4-BE49-F238E27FC236}">
                <a16:creationId xmlns:a16="http://schemas.microsoft.com/office/drawing/2014/main" id="{EC486C19-7067-484B-B8ED-1A436941DD77}"/>
              </a:ext>
            </a:extLst>
          </p:cNvPr>
          <p:cNvSpPr>
            <a:spLocks noGrp="1"/>
          </p:cNvSpPr>
          <p:nvPr>
            <p:ph type="sldNum" sz="quarter" idx="4"/>
          </p:nvPr>
        </p:nvSpPr>
        <p:spPr>
          <a:xfrm>
            <a:off x="8610600" y="6488756"/>
            <a:ext cx="2743200" cy="365125"/>
          </a:xfrm>
          <a:prstGeom prst="rect">
            <a:avLst/>
          </a:prstGeom>
        </p:spPr>
        <p:txBody>
          <a:bodyPr vert="horz" lIns="91440" tIns="45720" rIns="91440" bIns="45720" rtlCol="0" anchor="ctr"/>
          <a:lstStyle>
            <a:lvl1pPr algn="r">
              <a:defRPr sz="1200">
                <a:solidFill>
                  <a:schemeClr val="bg1"/>
                </a:solidFill>
                <a:latin typeface="Calibri" panose="020F0502020204030204" pitchFamily="34" charset="0"/>
                <a:cs typeface="Calibri" panose="020F0502020204030204" pitchFamily="34" charset="0"/>
              </a:defRPr>
            </a:lvl1pPr>
          </a:lstStyle>
          <a:p>
            <a:fld id="{DAB89253-CF67-43B6-94EC-8C5C380108CC}" type="slidenum">
              <a:rPr lang="zh-CN" altLang="en-US" smtClean="0"/>
              <a:pPr/>
              <a:t>‹#›</a:t>
            </a:fld>
            <a:endParaRPr lang="zh-CN" altLang="en-US" dirty="0"/>
          </a:p>
        </p:txBody>
      </p:sp>
    </p:spTree>
    <p:extLst>
      <p:ext uri="{BB962C8B-B14F-4D97-AF65-F5344CB8AC3E}">
        <p14:creationId xmlns:p14="http://schemas.microsoft.com/office/powerpoint/2010/main" val="3800224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000" kern="1200">
          <a:solidFill>
            <a:schemeClr val="tx1"/>
          </a:solidFill>
          <a:latin typeface="Calibri Light" panose="020F0302020204030204" pitchFamily="34" charset="0"/>
          <a:ea typeface="+mj-ea"/>
          <a:cs typeface="Calibri Light" panose="020F0302020204030204" pitchFamily="34" charset="0"/>
        </a:defRPr>
      </a:lvl1pPr>
    </p:titleStyle>
    <p:bodyStyle>
      <a:lvl1pPr marL="91440" marR="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kumimoji="0" lang="zh-CN" altLang="en-US" sz="2400" b="0" i="0" u="none" strike="noStrike" kern="1200" cap="none" spc="0" normalizeH="0" baseline="0" noProof="0">
          <a:ln>
            <a:noFill/>
          </a:ln>
          <a:solidFill>
            <a:srgbClr val="000000">
              <a:lumMod val="75000"/>
              <a:lumOff val="25000"/>
            </a:srgbClr>
          </a:solidFill>
          <a:effectLst/>
          <a:uLnTx/>
          <a:uFillTx/>
          <a:latin typeface="Calibri" panose="020F0502020204030204"/>
          <a:ea typeface="宋体" panose="02010600030101010101" pitchFamily="2" charset="-122"/>
          <a:cs typeface="Calibri" panose="020F0502020204030204" pitchFamily="34" charset="0"/>
        </a:defRPr>
      </a:lvl1pPr>
      <a:lvl2pPr marL="384048" marR="0"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kumimoji="0" lang="zh-CN" altLang="en-US" sz="2000" b="0" i="0" u="none" strike="noStrike" kern="1200" cap="none" spc="0" normalizeH="0" baseline="0" noProof="0">
          <a:ln>
            <a:noFill/>
          </a:ln>
          <a:solidFill>
            <a:srgbClr val="000000">
              <a:lumMod val="75000"/>
              <a:lumOff val="25000"/>
            </a:srgbClr>
          </a:solidFill>
          <a:effectLst/>
          <a:uLnTx/>
          <a:uFillTx/>
          <a:latin typeface="Calibri" panose="020F0502020204030204"/>
          <a:ea typeface="宋体" panose="02010600030101010101" pitchFamily="2" charset="-122"/>
          <a:cs typeface="Calibri" panose="020F0502020204030204" pitchFamily="34" charset="0"/>
        </a:defRPr>
      </a:lvl2pPr>
      <a:lvl3pPr marL="566928" marR="0"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kumimoji="0" lang="zh-CN" altLang="en-US" sz="1600" b="0" i="0" u="none" strike="noStrike" kern="1200" cap="none" spc="0" normalizeH="0" baseline="0" noProof="0">
          <a:ln>
            <a:noFill/>
          </a:ln>
          <a:solidFill>
            <a:srgbClr val="000000">
              <a:lumMod val="75000"/>
              <a:lumOff val="25000"/>
            </a:srgbClr>
          </a:solidFill>
          <a:effectLst/>
          <a:uLnTx/>
          <a:uFillTx/>
          <a:latin typeface="Calibri" panose="020F0502020204030204"/>
          <a:ea typeface="宋体" panose="02010600030101010101" pitchFamily="2" charset="-122"/>
          <a:cs typeface="Calibri" panose="020F0502020204030204" pitchFamily="34" charset="0"/>
        </a:defRPr>
      </a:lvl3pPr>
      <a:lvl4pPr marL="749808" marR="0"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kumimoji="0" lang="zh-CN" altLang="en-US" sz="1600" b="0" i="0" u="none" strike="noStrike" kern="1200" cap="none" spc="0" normalizeH="0" baseline="0" noProof="0">
          <a:ln>
            <a:noFill/>
          </a:ln>
          <a:solidFill>
            <a:srgbClr val="000000">
              <a:lumMod val="75000"/>
              <a:lumOff val="25000"/>
            </a:srgbClr>
          </a:solidFill>
          <a:effectLst/>
          <a:uLnTx/>
          <a:uFillTx/>
          <a:latin typeface="Calibri" panose="020F0502020204030204"/>
          <a:ea typeface="宋体" panose="02010600030101010101" pitchFamily="2" charset="-122"/>
          <a:cs typeface="Calibri" panose="020F0502020204030204" pitchFamily="34" charset="0"/>
        </a:defRPr>
      </a:lvl4pPr>
      <a:lvl5pPr marL="932688" marR="0" indent="-182880" algn="l" defTabSz="914400" rtl="0" eaLnBrk="1" fontAlgn="auto" latinLnBrk="0" hangingPunct="1">
        <a:lnSpc>
          <a:spcPct val="90000"/>
        </a:lnSpc>
        <a:spcBef>
          <a:spcPts val="200"/>
        </a:spcBef>
        <a:spcAft>
          <a:spcPts val="400"/>
        </a:spcAft>
        <a:buClr>
          <a:srgbClr val="E48312"/>
        </a:buClr>
        <a:buSzTx/>
        <a:buFont typeface="Calibri" pitchFamily="34" charset="0"/>
        <a:buChar char="◦"/>
        <a:tabLst/>
        <a:defRPr kumimoji="0" lang="en-US" altLang="zh-CN" sz="1600" b="0" i="0" u="none" strike="noStrike" kern="1200" cap="none" spc="0" normalizeH="0" baseline="0" noProof="0">
          <a:ln>
            <a:noFill/>
          </a:ln>
          <a:solidFill>
            <a:srgbClr val="000000">
              <a:lumMod val="75000"/>
              <a:lumOff val="25000"/>
            </a:srgbClr>
          </a:solidFill>
          <a:effectLst/>
          <a:uLnTx/>
          <a:uFillTx/>
          <a:latin typeface="Calibri" panose="020F0502020204030204"/>
          <a:ea typeface="宋体" panose="02010600030101010101" pitchFamily="2" charset="-122"/>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Squared_Euclidean_distanc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0.png"/><Relationship Id="rId5" Type="http://schemas.openxmlformats.org/officeDocument/2006/relationships/hyperlink" Target="https://en.wikipedia.org/wiki/Kullback%E2%80%93Leibler_divergence" TargetMode="External"/><Relationship Id="rId4" Type="http://schemas.openxmlformats.org/officeDocument/2006/relationships/hyperlink" Target="https://en.wikipedia.org/wiki/Relative_entropy"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00.png"/><Relationship Id="rId4" Type="http://schemas.openxmlformats.org/officeDocument/2006/relationships/image" Target="../media/image400.png"/></Relationships>
</file>

<file path=ppt/slides/_rels/slide87.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7C3CBD-7CC2-4B1A-83DA-2A407744ED66}"/>
              </a:ext>
            </a:extLst>
          </p:cNvPr>
          <p:cNvSpPr>
            <a:spLocks noGrp="1"/>
          </p:cNvSpPr>
          <p:nvPr>
            <p:ph type="ctrTitle"/>
          </p:nvPr>
        </p:nvSpPr>
        <p:spPr/>
        <p:txBody>
          <a:bodyPr/>
          <a:lstStyle/>
          <a:p>
            <a:pPr algn="l"/>
            <a:r>
              <a:rPr lang="en-US" altLang="zh-CN" dirty="0"/>
              <a:t>Self-supervised Learning and Contrastive Learning</a:t>
            </a:r>
            <a:endParaRPr lang="zh-CN" altLang="en-US" dirty="0"/>
          </a:p>
        </p:txBody>
      </p:sp>
      <p:sp>
        <p:nvSpPr>
          <p:cNvPr id="3" name="副标题 2">
            <a:extLst>
              <a:ext uri="{FF2B5EF4-FFF2-40B4-BE49-F238E27FC236}">
                <a16:creationId xmlns:a16="http://schemas.microsoft.com/office/drawing/2014/main" id="{27104920-6180-4F0D-8277-4BF2AACE5308}"/>
              </a:ext>
            </a:extLst>
          </p:cNvPr>
          <p:cNvSpPr>
            <a:spLocks noGrp="1"/>
          </p:cNvSpPr>
          <p:nvPr>
            <p:ph type="subTitle" idx="1"/>
          </p:nvPr>
        </p:nvSpPr>
        <p:spPr/>
        <p:txBody>
          <a:bodyPr/>
          <a:lstStyle/>
          <a:p>
            <a:pPr lvl="0" algn="l">
              <a:spcBef>
                <a:spcPts val="1200"/>
              </a:spcBef>
              <a:spcAft>
                <a:spcPts val="200"/>
              </a:spcAft>
              <a:buClr>
                <a:srgbClr val="E48312"/>
              </a:buClr>
              <a:buSzPct val="100000"/>
            </a:pPr>
            <a:r>
              <a:rPr lang="en-US" altLang="zh-CN" sz="2000" cap="all" spc="200" dirty="0">
                <a:solidFill>
                  <a:srgbClr val="637052"/>
                </a:solidFill>
                <a:latin typeface="Calibri Light" panose="020F0302020204030204"/>
              </a:rPr>
              <a:t>Ying Shen</a:t>
            </a:r>
          </a:p>
          <a:p>
            <a:pPr lvl="0" algn="l">
              <a:spcBef>
                <a:spcPts val="1200"/>
              </a:spcBef>
              <a:spcAft>
                <a:spcPts val="200"/>
              </a:spcAft>
              <a:buClr>
                <a:srgbClr val="E48312"/>
              </a:buClr>
              <a:buSzPct val="100000"/>
            </a:pPr>
            <a:r>
              <a:rPr lang="en-US" altLang="zh-CN" sz="2000" cap="all" spc="200" dirty="0" err="1">
                <a:solidFill>
                  <a:srgbClr val="637052"/>
                </a:solidFill>
                <a:latin typeface="Calibri Light" panose="020F0302020204030204"/>
              </a:rPr>
              <a:t>Sse</a:t>
            </a:r>
            <a:r>
              <a:rPr lang="en-US" altLang="zh-CN" sz="2000" cap="all" spc="200" dirty="0">
                <a:solidFill>
                  <a:srgbClr val="637052"/>
                </a:solidFill>
                <a:latin typeface="Calibri Light" panose="020F0302020204030204"/>
              </a:rPr>
              <a:t>, </a:t>
            </a:r>
            <a:r>
              <a:rPr lang="en-US" altLang="zh-CN" sz="2000" cap="all" spc="200" dirty="0" err="1">
                <a:solidFill>
                  <a:srgbClr val="637052"/>
                </a:solidFill>
                <a:latin typeface="Calibri Light" panose="020F0302020204030204"/>
              </a:rPr>
              <a:t>tongji</a:t>
            </a:r>
            <a:r>
              <a:rPr lang="en-US" altLang="zh-CN" sz="2000" cap="all" spc="200" dirty="0">
                <a:solidFill>
                  <a:srgbClr val="637052"/>
                </a:solidFill>
                <a:latin typeface="Calibri Light" panose="020F0302020204030204"/>
              </a:rPr>
              <a:t> university</a:t>
            </a:r>
          </a:p>
          <a:p>
            <a:pPr lvl="0" algn="l">
              <a:spcBef>
                <a:spcPts val="1200"/>
              </a:spcBef>
              <a:spcAft>
                <a:spcPts val="200"/>
              </a:spcAft>
              <a:buClr>
                <a:srgbClr val="E48312"/>
              </a:buClr>
              <a:buSzPct val="100000"/>
            </a:pPr>
            <a:r>
              <a:rPr lang="en-US" altLang="zh-CN" sz="2000" cap="all" spc="200" dirty="0">
                <a:solidFill>
                  <a:srgbClr val="637052"/>
                </a:solidFill>
                <a:latin typeface="Calibri Light" panose="020F0302020204030204"/>
              </a:rPr>
              <a:t>Sep. 2023</a:t>
            </a:r>
          </a:p>
        </p:txBody>
      </p:sp>
    </p:spTree>
    <p:extLst>
      <p:ext uri="{BB962C8B-B14F-4D97-AF65-F5344CB8AC3E}">
        <p14:creationId xmlns:p14="http://schemas.microsoft.com/office/powerpoint/2010/main" val="3852075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9CBCB-27C1-4B1A-88C0-E0F267B4D121}"/>
              </a:ext>
            </a:extLst>
          </p:cNvPr>
          <p:cNvSpPr>
            <a:spLocks noGrp="1"/>
          </p:cNvSpPr>
          <p:nvPr>
            <p:ph type="title"/>
          </p:nvPr>
        </p:nvSpPr>
        <p:spPr/>
        <p:txBody>
          <a:bodyPr/>
          <a:lstStyle/>
          <a:p>
            <a:r>
              <a:rPr lang="en-US" altLang="zh-CN" dirty="0"/>
              <a:t>What is Self-Supervised Learning?</a:t>
            </a:r>
            <a:endParaRPr lang="zh-CN" altLang="en-US" dirty="0"/>
          </a:p>
        </p:txBody>
      </p:sp>
      <p:sp>
        <p:nvSpPr>
          <p:cNvPr id="3" name="内容占位符 2">
            <a:extLst>
              <a:ext uri="{FF2B5EF4-FFF2-40B4-BE49-F238E27FC236}">
                <a16:creationId xmlns:a16="http://schemas.microsoft.com/office/drawing/2014/main" id="{B5878EC2-2779-43C9-9CB5-77BD0A9248F5}"/>
              </a:ext>
            </a:extLst>
          </p:cNvPr>
          <p:cNvSpPr>
            <a:spLocks noGrp="1"/>
          </p:cNvSpPr>
          <p:nvPr>
            <p:ph idx="1"/>
          </p:nvPr>
        </p:nvSpPr>
        <p:spPr/>
        <p:txBody>
          <a:bodyPr/>
          <a:lstStyle/>
          <a:p>
            <a:r>
              <a:rPr lang="en-US" altLang="zh-CN" dirty="0"/>
              <a:t>A version of unsupervised learning where data provides the supervision. </a:t>
            </a:r>
          </a:p>
          <a:p>
            <a:r>
              <a:rPr lang="en-US" altLang="zh-CN" dirty="0"/>
              <a:t>In general, withhold some part of the data and the task a neural network to predict it from the remaining parts. </a:t>
            </a:r>
          </a:p>
          <a:p>
            <a:r>
              <a:rPr lang="en-US" altLang="zh-CN" dirty="0"/>
              <a:t>Details decide what proxy loss or pretext task the network tries to solve, and depending on the quality of the task, good semantic features can be obtained without actual labels</a:t>
            </a:r>
            <a:endParaRPr lang="zh-CN" altLang="en-US" dirty="0"/>
          </a:p>
        </p:txBody>
      </p:sp>
      <p:sp>
        <p:nvSpPr>
          <p:cNvPr id="4" name="日期占位符 3">
            <a:extLst>
              <a:ext uri="{FF2B5EF4-FFF2-40B4-BE49-F238E27FC236}">
                <a16:creationId xmlns:a16="http://schemas.microsoft.com/office/drawing/2014/main" id="{17E1119A-A569-40B4-A54C-BE5F21FA1CE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76D1B11-CA83-406E-B041-DDB90059AFE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D320ABBC-15EE-4641-B6C6-9085177AE227}"/>
              </a:ext>
            </a:extLst>
          </p:cNvPr>
          <p:cNvSpPr>
            <a:spLocks noGrp="1"/>
          </p:cNvSpPr>
          <p:nvPr>
            <p:ph type="sldNum" sz="quarter" idx="4"/>
          </p:nvPr>
        </p:nvSpPr>
        <p:spPr/>
        <p:txBody>
          <a:bodyPr/>
          <a:lstStyle/>
          <a:p>
            <a:fld id="{DAB89253-CF67-43B6-94EC-8C5C380108CC}" type="slidenum">
              <a:rPr lang="zh-CN" altLang="en-US" smtClean="0"/>
              <a:pPr/>
              <a:t>10</a:t>
            </a:fld>
            <a:endParaRPr lang="zh-CN" altLang="en-US" dirty="0"/>
          </a:p>
        </p:txBody>
      </p:sp>
    </p:spTree>
    <p:extLst>
      <p:ext uri="{BB962C8B-B14F-4D97-AF65-F5344CB8AC3E}">
        <p14:creationId xmlns:p14="http://schemas.microsoft.com/office/powerpoint/2010/main" val="119400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9CBCB-27C1-4B1A-88C0-E0F267B4D121}"/>
              </a:ext>
            </a:extLst>
          </p:cNvPr>
          <p:cNvSpPr>
            <a:spLocks noGrp="1"/>
          </p:cNvSpPr>
          <p:nvPr>
            <p:ph type="title"/>
          </p:nvPr>
        </p:nvSpPr>
        <p:spPr/>
        <p:txBody>
          <a:bodyPr/>
          <a:lstStyle/>
          <a:p>
            <a:r>
              <a:rPr lang="en-US" altLang="zh-CN" dirty="0"/>
              <a:t>Motivation</a:t>
            </a:r>
            <a:endParaRPr lang="zh-CN" altLang="en-US" dirty="0"/>
          </a:p>
        </p:txBody>
      </p:sp>
      <p:sp>
        <p:nvSpPr>
          <p:cNvPr id="3" name="内容占位符 2">
            <a:extLst>
              <a:ext uri="{FF2B5EF4-FFF2-40B4-BE49-F238E27FC236}">
                <a16:creationId xmlns:a16="http://schemas.microsoft.com/office/drawing/2014/main" id="{B5878EC2-2779-43C9-9CB5-77BD0A9248F5}"/>
              </a:ext>
            </a:extLst>
          </p:cNvPr>
          <p:cNvSpPr>
            <a:spLocks noGrp="1"/>
          </p:cNvSpPr>
          <p:nvPr>
            <p:ph idx="1"/>
          </p:nvPr>
        </p:nvSpPr>
        <p:spPr/>
        <p:txBody>
          <a:bodyPr/>
          <a:lstStyle/>
          <a:p>
            <a:r>
              <a:rPr lang="en-US" altLang="zh-CN" dirty="0"/>
              <a:t>Supervised learning success story is heavily because of the utility of pre-trained classifier features for commercially useful downstream tasks like segmentation, detection, etc. </a:t>
            </a:r>
          </a:p>
          <a:p>
            <a:r>
              <a:rPr lang="en-US" altLang="zh-CN" dirty="0"/>
              <a:t>Recipe is clear: Collect a large labeled dataset, train a model, deploy. Good data and sufficient data are what you need. </a:t>
            </a:r>
          </a:p>
          <a:p>
            <a:r>
              <a:rPr lang="en-US" altLang="zh-CN" dirty="0"/>
              <a:t>Goal of self-supervised learning: </a:t>
            </a:r>
          </a:p>
          <a:p>
            <a:pPr lvl="1"/>
            <a:r>
              <a:rPr lang="en-US" altLang="zh-CN" dirty="0"/>
              <a:t>Learn equally good (if not better) features without supervision </a:t>
            </a:r>
          </a:p>
          <a:p>
            <a:pPr lvl="1"/>
            <a:r>
              <a:rPr lang="en-US" altLang="zh-CN" dirty="0"/>
              <a:t>Be able to deploy similar quality systems without relying on too many labels for the downstream tasks </a:t>
            </a:r>
          </a:p>
          <a:p>
            <a:pPr lvl="1"/>
            <a:r>
              <a:rPr lang="en-US" altLang="zh-CN" dirty="0"/>
              <a:t>Generalize better potentially because you learn more about the world</a:t>
            </a:r>
            <a:endParaRPr lang="zh-CN" altLang="en-US" dirty="0"/>
          </a:p>
        </p:txBody>
      </p:sp>
      <p:sp>
        <p:nvSpPr>
          <p:cNvPr id="4" name="日期占位符 3">
            <a:extLst>
              <a:ext uri="{FF2B5EF4-FFF2-40B4-BE49-F238E27FC236}">
                <a16:creationId xmlns:a16="http://schemas.microsoft.com/office/drawing/2014/main" id="{17E1119A-A569-40B4-A54C-BE5F21FA1CE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76D1B11-CA83-406E-B041-DDB90059AFE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D320ABBC-15EE-4641-B6C6-9085177AE227}"/>
              </a:ext>
            </a:extLst>
          </p:cNvPr>
          <p:cNvSpPr>
            <a:spLocks noGrp="1"/>
          </p:cNvSpPr>
          <p:nvPr>
            <p:ph type="sldNum" sz="quarter" idx="4"/>
          </p:nvPr>
        </p:nvSpPr>
        <p:spPr/>
        <p:txBody>
          <a:bodyPr/>
          <a:lstStyle/>
          <a:p>
            <a:fld id="{DAB89253-CF67-43B6-94EC-8C5C380108CC}" type="slidenum">
              <a:rPr lang="zh-CN" altLang="en-US" smtClean="0"/>
              <a:pPr/>
              <a:t>11</a:t>
            </a:fld>
            <a:endParaRPr lang="zh-CN" altLang="en-US" dirty="0"/>
          </a:p>
        </p:txBody>
      </p:sp>
    </p:spTree>
    <p:extLst>
      <p:ext uri="{BB962C8B-B14F-4D97-AF65-F5344CB8AC3E}">
        <p14:creationId xmlns:p14="http://schemas.microsoft.com/office/powerpoint/2010/main" val="3039339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9C23F-A161-4210-A6BA-FEF76BDCC1B8}"/>
              </a:ext>
            </a:extLst>
          </p:cNvPr>
          <p:cNvSpPr>
            <a:spLocks noGrp="1"/>
          </p:cNvSpPr>
          <p:nvPr>
            <p:ph type="title"/>
          </p:nvPr>
        </p:nvSpPr>
        <p:spPr/>
        <p:txBody>
          <a:bodyPr/>
          <a:lstStyle/>
          <a:p>
            <a:r>
              <a:rPr lang="en-US" altLang="zh-CN" dirty="0"/>
              <a:t>Motivation</a:t>
            </a:r>
            <a:endParaRPr lang="zh-CN" altLang="en-US" dirty="0"/>
          </a:p>
        </p:txBody>
      </p:sp>
      <p:sp>
        <p:nvSpPr>
          <p:cNvPr id="3" name="内容占位符 2">
            <a:extLst>
              <a:ext uri="{FF2B5EF4-FFF2-40B4-BE49-F238E27FC236}">
                <a16:creationId xmlns:a16="http://schemas.microsoft.com/office/drawing/2014/main" id="{96031D4A-5753-4811-9869-57BE81F6F33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7A63AD39-FA72-4145-B2D7-28F2A4A5E109}"/>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C27EDBA5-8C7D-48B9-81F9-4EBBB2E29F5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76A2FF07-DD3D-4590-A56B-D1B5E1E0522B}"/>
              </a:ext>
            </a:extLst>
          </p:cNvPr>
          <p:cNvSpPr>
            <a:spLocks noGrp="1"/>
          </p:cNvSpPr>
          <p:nvPr>
            <p:ph type="sldNum" sz="quarter" idx="4"/>
          </p:nvPr>
        </p:nvSpPr>
        <p:spPr/>
        <p:txBody>
          <a:bodyPr/>
          <a:lstStyle/>
          <a:p>
            <a:fld id="{DAB89253-CF67-43B6-94EC-8C5C380108CC}" type="slidenum">
              <a:rPr lang="zh-CN" altLang="en-US" smtClean="0"/>
              <a:pPr/>
              <a:t>12</a:t>
            </a:fld>
            <a:endParaRPr lang="zh-CN" altLang="en-US" dirty="0"/>
          </a:p>
        </p:txBody>
      </p:sp>
      <p:pic>
        <p:nvPicPr>
          <p:cNvPr id="1026" name="Picture 2" descr="https://img-blog.csdnimg.cn/img_convert/d2c79903de09d6184a0c840ae5516425.jpeg">
            <a:extLst>
              <a:ext uri="{FF2B5EF4-FFF2-40B4-BE49-F238E27FC236}">
                <a16:creationId xmlns:a16="http://schemas.microsoft.com/office/drawing/2014/main" id="{DF53E560-812B-4435-B1DA-085BC8F5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7" y="730676"/>
            <a:ext cx="6349961" cy="4572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img.cn/img_convert/4741d08b7c900922fa85047d768f765b.jpeg">
            <a:extLst>
              <a:ext uri="{FF2B5EF4-FFF2-40B4-BE49-F238E27FC236}">
                <a16:creationId xmlns:a16="http://schemas.microsoft.com/office/drawing/2014/main" id="{025E30A5-4D3E-4A9D-A285-AA8574A79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8" r="4525"/>
          <a:stretch/>
        </p:blipFill>
        <p:spPr bwMode="auto">
          <a:xfrm>
            <a:off x="6024563" y="681037"/>
            <a:ext cx="6147803" cy="474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119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9CBCB-27C1-4B1A-88C0-E0F267B4D121}"/>
              </a:ext>
            </a:extLst>
          </p:cNvPr>
          <p:cNvSpPr>
            <a:spLocks noGrp="1"/>
          </p:cNvSpPr>
          <p:nvPr>
            <p:ph type="title"/>
          </p:nvPr>
        </p:nvSpPr>
        <p:spPr/>
        <p:txBody>
          <a:bodyPr/>
          <a:lstStyle/>
          <a:p>
            <a:r>
              <a:rPr lang="en-US" altLang="zh-CN" dirty="0"/>
              <a:t>Motivation</a:t>
            </a:r>
            <a:endParaRPr lang="zh-CN" altLang="en-US" dirty="0"/>
          </a:p>
        </p:txBody>
      </p:sp>
      <p:sp>
        <p:nvSpPr>
          <p:cNvPr id="3" name="内容占位符 2">
            <a:extLst>
              <a:ext uri="{FF2B5EF4-FFF2-40B4-BE49-F238E27FC236}">
                <a16:creationId xmlns:a16="http://schemas.microsoft.com/office/drawing/2014/main" id="{B5878EC2-2779-43C9-9CB5-77BD0A9248F5}"/>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7E1119A-A569-40B4-A54C-BE5F21FA1CE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76D1B11-CA83-406E-B041-DDB90059AFE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D320ABBC-15EE-4641-B6C6-9085177AE227}"/>
              </a:ext>
            </a:extLst>
          </p:cNvPr>
          <p:cNvSpPr>
            <a:spLocks noGrp="1"/>
          </p:cNvSpPr>
          <p:nvPr>
            <p:ph type="sldNum" sz="quarter" idx="4"/>
          </p:nvPr>
        </p:nvSpPr>
        <p:spPr/>
        <p:txBody>
          <a:bodyPr/>
          <a:lstStyle/>
          <a:p>
            <a:fld id="{DAB89253-CF67-43B6-94EC-8C5C380108CC}" type="slidenum">
              <a:rPr lang="zh-CN" altLang="en-US" smtClean="0"/>
              <a:pPr/>
              <a:t>13</a:t>
            </a:fld>
            <a:endParaRPr lang="zh-CN" altLang="en-US" dirty="0"/>
          </a:p>
        </p:txBody>
      </p:sp>
      <p:pic>
        <p:nvPicPr>
          <p:cNvPr id="7" name="图片 6">
            <a:extLst>
              <a:ext uri="{FF2B5EF4-FFF2-40B4-BE49-F238E27FC236}">
                <a16:creationId xmlns:a16="http://schemas.microsoft.com/office/drawing/2014/main" id="{138E9DF5-E4E0-42C7-BAF0-A147872C83CA}"/>
              </a:ext>
            </a:extLst>
          </p:cNvPr>
          <p:cNvPicPr>
            <a:picLocks noChangeAspect="1"/>
          </p:cNvPicPr>
          <p:nvPr/>
        </p:nvPicPr>
        <p:blipFill>
          <a:blip r:embed="rId2"/>
          <a:stretch>
            <a:fillRect/>
          </a:stretch>
        </p:blipFill>
        <p:spPr>
          <a:xfrm>
            <a:off x="587830" y="856988"/>
            <a:ext cx="10899320" cy="5328529"/>
          </a:xfrm>
          <a:prstGeom prst="rect">
            <a:avLst/>
          </a:prstGeom>
        </p:spPr>
      </p:pic>
    </p:spTree>
    <p:extLst>
      <p:ext uri="{BB962C8B-B14F-4D97-AF65-F5344CB8AC3E}">
        <p14:creationId xmlns:p14="http://schemas.microsoft.com/office/powerpoint/2010/main" val="2829476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9CBCB-27C1-4B1A-88C0-E0F267B4D121}"/>
              </a:ext>
            </a:extLst>
          </p:cNvPr>
          <p:cNvSpPr>
            <a:spLocks noGrp="1"/>
          </p:cNvSpPr>
          <p:nvPr>
            <p:ph type="title"/>
          </p:nvPr>
        </p:nvSpPr>
        <p:spPr/>
        <p:txBody>
          <a:bodyPr/>
          <a:lstStyle/>
          <a:p>
            <a:r>
              <a:rPr lang="en-US" altLang="zh-CN" dirty="0"/>
              <a:t>Cognitive Principles </a:t>
            </a:r>
            <a:endParaRPr lang="zh-CN" altLang="en-US" dirty="0"/>
          </a:p>
        </p:txBody>
      </p:sp>
      <p:sp>
        <p:nvSpPr>
          <p:cNvPr id="3" name="内容占位符 2">
            <a:extLst>
              <a:ext uri="{FF2B5EF4-FFF2-40B4-BE49-F238E27FC236}">
                <a16:creationId xmlns:a16="http://schemas.microsoft.com/office/drawing/2014/main" id="{B5878EC2-2779-43C9-9CB5-77BD0A9248F5}"/>
              </a:ext>
            </a:extLst>
          </p:cNvPr>
          <p:cNvSpPr>
            <a:spLocks noGrp="1"/>
          </p:cNvSpPr>
          <p:nvPr>
            <p:ph idx="1"/>
          </p:nvPr>
        </p:nvSpPr>
        <p:spPr/>
        <p:txBody>
          <a:bodyPr>
            <a:noAutofit/>
          </a:bodyPr>
          <a:lstStyle/>
          <a:p>
            <a:r>
              <a:rPr lang="en-US" altLang="zh-CN" dirty="0"/>
              <a:t>Context based</a:t>
            </a:r>
          </a:p>
          <a:p>
            <a:pPr lvl="1"/>
            <a:r>
              <a:rPr lang="en-US" altLang="zh-CN" dirty="0"/>
              <a:t>Denoising Autoencoder  </a:t>
            </a:r>
          </a:p>
          <a:p>
            <a:pPr lvl="1"/>
            <a:r>
              <a:rPr lang="en-US" altLang="zh-CN" dirty="0"/>
              <a:t>Relative patch prediction  </a:t>
            </a:r>
          </a:p>
          <a:p>
            <a:pPr lvl="1"/>
            <a:r>
              <a:rPr lang="en-US" altLang="zh-CN" dirty="0"/>
              <a:t>Jigsaw puzzles  </a:t>
            </a:r>
          </a:p>
          <a:p>
            <a:pPr lvl="1"/>
            <a:r>
              <a:rPr lang="en-US" altLang="zh-CN" dirty="0"/>
              <a:t>Predict one view from another</a:t>
            </a:r>
          </a:p>
          <a:p>
            <a:pPr lvl="1"/>
            <a:r>
              <a:rPr lang="en-US" altLang="zh-CN" dirty="0"/>
              <a:t>Task related self-supervised learning</a:t>
            </a:r>
          </a:p>
          <a:p>
            <a:r>
              <a:rPr lang="en-US" altLang="zh-CN" dirty="0"/>
              <a:t>Temporal based</a:t>
            </a:r>
          </a:p>
          <a:p>
            <a:r>
              <a:rPr lang="en-US" altLang="zh-CN" dirty="0"/>
              <a:t>Contrastive Learning </a:t>
            </a:r>
          </a:p>
          <a:p>
            <a:pPr lvl="1"/>
            <a:r>
              <a:rPr lang="en-US" altLang="zh-CN" dirty="0"/>
              <a:t>DIM </a:t>
            </a:r>
          </a:p>
          <a:p>
            <a:pPr lvl="1"/>
            <a:r>
              <a:rPr lang="en-US" altLang="zh-CN" dirty="0"/>
              <a:t>Contrastive Predictive Coding (CPC)  </a:t>
            </a:r>
          </a:p>
          <a:p>
            <a:pPr lvl="1"/>
            <a:r>
              <a:rPr lang="en-US" altLang="zh-CN" dirty="0"/>
              <a:t>Memory Bank</a:t>
            </a:r>
          </a:p>
          <a:p>
            <a:pPr lvl="1"/>
            <a:r>
              <a:rPr lang="en-US" altLang="zh-CN" dirty="0" err="1"/>
              <a:t>SimCLR</a:t>
            </a:r>
            <a:endParaRPr lang="en-US" altLang="zh-CN" dirty="0"/>
          </a:p>
          <a:p>
            <a:pPr lvl="1"/>
            <a:r>
              <a:rPr lang="en-US" altLang="zh-CN" dirty="0"/>
              <a:t>Recent State-of-the-art progress</a:t>
            </a:r>
            <a:endParaRPr lang="zh-CN" altLang="en-US" dirty="0"/>
          </a:p>
        </p:txBody>
      </p:sp>
      <p:sp>
        <p:nvSpPr>
          <p:cNvPr id="4" name="日期占位符 3">
            <a:extLst>
              <a:ext uri="{FF2B5EF4-FFF2-40B4-BE49-F238E27FC236}">
                <a16:creationId xmlns:a16="http://schemas.microsoft.com/office/drawing/2014/main" id="{17E1119A-A569-40B4-A54C-BE5F21FA1CE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76D1B11-CA83-406E-B041-DDB90059AFE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D320ABBC-15EE-4641-B6C6-9085177AE227}"/>
              </a:ext>
            </a:extLst>
          </p:cNvPr>
          <p:cNvSpPr>
            <a:spLocks noGrp="1"/>
          </p:cNvSpPr>
          <p:nvPr>
            <p:ph type="sldNum" sz="quarter" idx="4"/>
          </p:nvPr>
        </p:nvSpPr>
        <p:spPr/>
        <p:txBody>
          <a:bodyPr/>
          <a:lstStyle/>
          <a:p>
            <a:fld id="{DAB89253-CF67-43B6-94EC-8C5C380108CC}" type="slidenum">
              <a:rPr lang="zh-CN" altLang="en-US" smtClean="0"/>
              <a:pPr/>
              <a:t>14</a:t>
            </a:fld>
            <a:endParaRPr lang="zh-CN" altLang="en-US" dirty="0"/>
          </a:p>
        </p:txBody>
      </p:sp>
    </p:spTree>
    <p:extLst>
      <p:ext uri="{BB962C8B-B14F-4D97-AF65-F5344CB8AC3E}">
        <p14:creationId xmlns:p14="http://schemas.microsoft.com/office/powerpoint/2010/main" val="143051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8FCD-FA10-4731-BA61-07AFE59B3034}"/>
              </a:ext>
            </a:extLst>
          </p:cNvPr>
          <p:cNvSpPr>
            <a:spLocks noGrp="1"/>
          </p:cNvSpPr>
          <p:nvPr>
            <p:ph type="title"/>
          </p:nvPr>
        </p:nvSpPr>
        <p:spPr/>
        <p:txBody>
          <a:bodyPr/>
          <a:lstStyle/>
          <a:p>
            <a:r>
              <a:rPr lang="en-US" altLang="zh-CN" dirty="0"/>
              <a:t>Denoising Autoencoder</a:t>
            </a:r>
            <a:endParaRPr lang="zh-CN" altLang="en-US" dirty="0"/>
          </a:p>
        </p:txBody>
      </p:sp>
      <p:sp>
        <p:nvSpPr>
          <p:cNvPr id="3" name="内容占位符 2">
            <a:extLst>
              <a:ext uri="{FF2B5EF4-FFF2-40B4-BE49-F238E27FC236}">
                <a16:creationId xmlns:a16="http://schemas.microsoft.com/office/drawing/2014/main" id="{A965C062-B34D-4E28-9D12-750C4DB9F995}"/>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2C040A32-0175-44CC-B957-CB96BB1EA72B}"/>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E79BAF45-4434-4B3C-9315-606B679D7EF4}"/>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3927B55B-6F15-4885-932E-94B76FD03FA3}"/>
              </a:ext>
            </a:extLst>
          </p:cNvPr>
          <p:cNvSpPr>
            <a:spLocks noGrp="1"/>
          </p:cNvSpPr>
          <p:nvPr>
            <p:ph type="sldNum" sz="quarter" idx="4"/>
          </p:nvPr>
        </p:nvSpPr>
        <p:spPr/>
        <p:txBody>
          <a:bodyPr/>
          <a:lstStyle/>
          <a:p>
            <a:fld id="{DAB89253-CF67-43B6-94EC-8C5C380108CC}" type="slidenum">
              <a:rPr lang="zh-CN" altLang="en-US" smtClean="0"/>
              <a:pPr/>
              <a:t>15</a:t>
            </a:fld>
            <a:endParaRPr lang="zh-CN" altLang="en-US" dirty="0"/>
          </a:p>
        </p:txBody>
      </p:sp>
      <p:pic>
        <p:nvPicPr>
          <p:cNvPr id="7" name="图片 6">
            <a:extLst>
              <a:ext uri="{FF2B5EF4-FFF2-40B4-BE49-F238E27FC236}">
                <a16:creationId xmlns:a16="http://schemas.microsoft.com/office/drawing/2014/main" id="{C79EAEAA-5846-440B-B2F7-DE56B6DCCF76}"/>
              </a:ext>
            </a:extLst>
          </p:cNvPr>
          <p:cNvPicPr>
            <a:picLocks noChangeAspect="1"/>
          </p:cNvPicPr>
          <p:nvPr/>
        </p:nvPicPr>
        <p:blipFill>
          <a:blip r:embed="rId2"/>
          <a:stretch>
            <a:fillRect/>
          </a:stretch>
        </p:blipFill>
        <p:spPr>
          <a:xfrm>
            <a:off x="231125" y="1099876"/>
            <a:ext cx="11373046" cy="4834199"/>
          </a:xfrm>
          <a:prstGeom prst="rect">
            <a:avLst/>
          </a:prstGeom>
        </p:spPr>
      </p:pic>
    </p:spTree>
    <p:extLst>
      <p:ext uri="{BB962C8B-B14F-4D97-AF65-F5344CB8AC3E}">
        <p14:creationId xmlns:p14="http://schemas.microsoft.com/office/powerpoint/2010/main" val="2966156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89102-9442-4300-9041-A09F5951755E}"/>
              </a:ext>
            </a:extLst>
          </p:cNvPr>
          <p:cNvSpPr>
            <a:spLocks noGrp="1"/>
          </p:cNvSpPr>
          <p:nvPr>
            <p:ph type="title"/>
          </p:nvPr>
        </p:nvSpPr>
        <p:spPr/>
        <p:txBody>
          <a:bodyPr/>
          <a:lstStyle/>
          <a:p>
            <a:r>
              <a:rPr lang="en-US" altLang="zh-CN" dirty="0"/>
              <a:t>Denoising Autoencoder</a:t>
            </a:r>
            <a:endParaRPr lang="zh-CN" altLang="en-US" dirty="0"/>
          </a:p>
        </p:txBody>
      </p:sp>
      <p:sp>
        <p:nvSpPr>
          <p:cNvPr id="3" name="内容占位符 2">
            <a:extLst>
              <a:ext uri="{FF2B5EF4-FFF2-40B4-BE49-F238E27FC236}">
                <a16:creationId xmlns:a16="http://schemas.microsoft.com/office/drawing/2014/main" id="{4ED9CCD7-1425-4A56-B493-C4FFD69B663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3F919CB-6129-46EC-A7BD-4EB4DCB4C79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D97EFA4C-02C1-4578-B3C0-CD61378B0562}"/>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46CD465A-1D3C-4145-8BDA-ADA776D72DD9}"/>
              </a:ext>
            </a:extLst>
          </p:cNvPr>
          <p:cNvSpPr>
            <a:spLocks noGrp="1"/>
          </p:cNvSpPr>
          <p:nvPr>
            <p:ph type="sldNum" sz="quarter" idx="4"/>
          </p:nvPr>
        </p:nvSpPr>
        <p:spPr/>
        <p:txBody>
          <a:bodyPr/>
          <a:lstStyle/>
          <a:p>
            <a:fld id="{DAB89253-CF67-43B6-94EC-8C5C380108CC}" type="slidenum">
              <a:rPr lang="zh-CN" altLang="en-US" smtClean="0"/>
              <a:pPr/>
              <a:t>16</a:t>
            </a:fld>
            <a:endParaRPr lang="zh-CN" altLang="en-US" dirty="0"/>
          </a:p>
        </p:txBody>
      </p:sp>
      <p:pic>
        <p:nvPicPr>
          <p:cNvPr id="7" name="图片 6">
            <a:extLst>
              <a:ext uri="{FF2B5EF4-FFF2-40B4-BE49-F238E27FC236}">
                <a16:creationId xmlns:a16="http://schemas.microsoft.com/office/drawing/2014/main" id="{97ABE322-486E-42EA-8CF2-A6BD9C148897}"/>
              </a:ext>
            </a:extLst>
          </p:cNvPr>
          <p:cNvPicPr>
            <a:picLocks noChangeAspect="1"/>
          </p:cNvPicPr>
          <p:nvPr/>
        </p:nvPicPr>
        <p:blipFill>
          <a:blip r:embed="rId2"/>
          <a:stretch>
            <a:fillRect/>
          </a:stretch>
        </p:blipFill>
        <p:spPr>
          <a:xfrm>
            <a:off x="587829" y="1781527"/>
            <a:ext cx="10720906" cy="2971447"/>
          </a:xfrm>
          <a:prstGeom prst="rect">
            <a:avLst/>
          </a:prstGeom>
        </p:spPr>
      </p:pic>
    </p:spTree>
    <p:extLst>
      <p:ext uri="{BB962C8B-B14F-4D97-AF65-F5344CB8AC3E}">
        <p14:creationId xmlns:p14="http://schemas.microsoft.com/office/powerpoint/2010/main" val="3435714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89102-9442-4300-9041-A09F5951755E}"/>
              </a:ext>
            </a:extLst>
          </p:cNvPr>
          <p:cNvSpPr>
            <a:spLocks noGrp="1"/>
          </p:cNvSpPr>
          <p:nvPr>
            <p:ph type="title"/>
          </p:nvPr>
        </p:nvSpPr>
        <p:spPr/>
        <p:txBody>
          <a:bodyPr/>
          <a:lstStyle/>
          <a:p>
            <a:r>
              <a:rPr lang="en-US" altLang="zh-CN" dirty="0"/>
              <a:t>Denoising Autoencoder</a:t>
            </a:r>
            <a:endParaRPr lang="zh-CN" altLang="en-US" dirty="0"/>
          </a:p>
        </p:txBody>
      </p:sp>
      <p:sp>
        <p:nvSpPr>
          <p:cNvPr id="3" name="内容占位符 2">
            <a:extLst>
              <a:ext uri="{FF2B5EF4-FFF2-40B4-BE49-F238E27FC236}">
                <a16:creationId xmlns:a16="http://schemas.microsoft.com/office/drawing/2014/main" id="{4ED9CCD7-1425-4A56-B493-C4FFD69B663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3F919CB-6129-46EC-A7BD-4EB4DCB4C79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D97EFA4C-02C1-4578-B3C0-CD61378B0562}"/>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46CD465A-1D3C-4145-8BDA-ADA776D72DD9}"/>
              </a:ext>
            </a:extLst>
          </p:cNvPr>
          <p:cNvSpPr>
            <a:spLocks noGrp="1"/>
          </p:cNvSpPr>
          <p:nvPr>
            <p:ph type="sldNum" sz="quarter" idx="4"/>
          </p:nvPr>
        </p:nvSpPr>
        <p:spPr/>
        <p:txBody>
          <a:bodyPr/>
          <a:lstStyle/>
          <a:p>
            <a:fld id="{DAB89253-CF67-43B6-94EC-8C5C380108CC}" type="slidenum">
              <a:rPr lang="zh-CN" altLang="en-US" smtClean="0"/>
              <a:pPr/>
              <a:t>17</a:t>
            </a:fld>
            <a:endParaRPr lang="zh-CN" altLang="en-US" dirty="0"/>
          </a:p>
        </p:txBody>
      </p:sp>
      <p:pic>
        <p:nvPicPr>
          <p:cNvPr id="7" name="图片 6">
            <a:extLst>
              <a:ext uri="{FF2B5EF4-FFF2-40B4-BE49-F238E27FC236}">
                <a16:creationId xmlns:a16="http://schemas.microsoft.com/office/drawing/2014/main" id="{2BB0F2DF-538F-4B00-BF05-DCA61EB7C6CA}"/>
              </a:ext>
            </a:extLst>
          </p:cNvPr>
          <p:cNvPicPr>
            <a:picLocks noChangeAspect="1"/>
          </p:cNvPicPr>
          <p:nvPr/>
        </p:nvPicPr>
        <p:blipFill>
          <a:blip r:embed="rId2"/>
          <a:stretch>
            <a:fillRect/>
          </a:stretch>
        </p:blipFill>
        <p:spPr>
          <a:xfrm>
            <a:off x="587828" y="968903"/>
            <a:ext cx="10747153" cy="2555347"/>
          </a:xfrm>
          <a:prstGeom prst="rect">
            <a:avLst/>
          </a:prstGeom>
        </p:spPr>
      </p:pic>
    </p:spTree>
    <p:extLst>
      <p:ext uri="{BB962C8B-B14F-4D97-AF65-F5344CB8AC3E}">
        <p14:creationId xmlns:p14="http://schemas.microsoft.com/office/powerpoint/2010/main" val="3134938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89102-9442-4300-9041-A09F5951755E}"/>
              </a:ext>
            </a:extLst>
          </p:cNvPr>
          <p:cNvSpPr>
            <a:spLocks noGrp="1"/>
          </p:cNvSpPr>
          <p:nvPr>
            <p:ph type="title"/>
          </p:nvPr>
        </p:nvSpPr>
        <p:spPr/>
        <p:txBody>
          <a:bodyPr/>
          <a:lstStyle/>
          <a:p>
            <a:r>
              <a:rPr lang="en-US" altLang="zh-CN" dirty="0"/>
              <a:t>Denoising Autoencoder</a:t>
            </a:r>
            <a:endParaRPr lang="zh-CN" altLang="en-US" dirty="0"/>
          </a:p>
        </p:txBody>
      </p:sp>
      <p:sp>
        <p:nvSpPr>
          <p:cNvPr id="3" name="内容占位符 2">
            <a:extLst>
              <a:ext uri="{FF2B5EF4-FFF2-40B4-BE49-F238E27FC236}">
                <a16:creationId xmlns:a16="http://schemas.microsoft.com/office/drawing/2014/main" id="{4ED9CCD7-1425-4A56-B493-C4FFD69B663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3F919CB-6129-46EC-A7BD-4EB4DCB4C79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D97EFA4C-02C1-4578-B3C0-CD61378B0562}"/>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46CD465A-1D3C-4145-8BDA-ADA776D72DD9}"/>
              </a:ext>
            </a:extLst>
          </p:cNvPr>
          <p:cNvSpPr>
            <a:spLocks noGrp="1"/>
          </p:cNvSpPr>
          <p:nvPr>
            <p:ph type="sldNum" sz="quarter" idx="4"/>
          </p:nvPr>
        </p:nvSpPr>
        <p:spPr/>
        <p:txBody>
          <a:bodyPr/>
          <a:lstStyle/>
          <a:p>
            <a:fld id="{DAB89253-CF67-43B6-94EC-8C5C380108CC}" type="slidenum">
              <a:rPr lang="zh-CN" altLang="en-US" smtClean="0"/>
              <a:pPr/>
              <a:t>18</a:t>
            </a:fld>
            <a:endParaRPr lang="zh-CN" altLang="en-US" dirty="0"/>
          </a:p>
        </p:txBody>
      </p:sp>
      <p:pic>
        <p:nvPicPr>
          <p:cNvPr id="8" name="图片 7">
            <a:extLst>
              <a:ext uri="{FF2B5EF4-FFF2-40B4-BE49-F238E27FC236}">
                <a16:creationId xmlns:a16="http://schemas.microsoft.com/office/drawing/2014/main" id="{7BBF61FE-3723-4717-BEC9-ACF353F11941}"/>
              </a:ext>
            </a:extLst>
          </p:cNvPr>
          <p:cNvPicPr>
            <a:picLocks noChangeAspect="1"/>
          </p:cNvPicPr>
          <p:nvPr/>
        </p:nvPicPr>
        <p:blipFill>
          <a:blip r:embed="rId2"/>
          <a:stretch>
            <a:fillRect/>
          </a:stretch>
        </p:blipFill>
        <p:spPr>
          <a:xfrm>
            <a:off x="956922" y="856989"/>
            <a:ext cx="10027784" cy="5179082"/>
          </a:xfrm>
          <a:prstGeom prst="rect">
            <a:avLst/>
          </a:prstGeom>
        </p:spPr>
      </p:pic>
    </p:spTree>
    <p:extLst>
      <p:ext uri="{BB962C8B-B14F-4D97-AF65-F5344CB8AC3E}">
        <p14:creationId xmlns:p14="http://schemas.microsoft.com/office/powerpoint/2010/main" val="747584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89102-9442-4300-9041-A09F5951755E}"/>
              </a:ext>
            </a:extLst>
          </p:cNvPr>
          <p:cNvSpPr>
            <a:spLocks noGrp="1"/>
          </p:cNvSpPr>
          <p:nvPr>
            <p:ph type="title"/>
          </p:nvPr>
        </p:nvSpPr>
        <p:spPr/>
        <p:txBody>
          <a:bodyPr/>
          <a:lstStyle/>
          <a:p>
            <a:r>
              <a:rPr lang="en-US" altLang="zh-CN" dirty="0"/>
              <a:t>Emphasizing corrupted dimensions</a:t>
            </a:r>
            <a:endParaRPr lang="zh-CN" altLang="en-US" dirty="0"/>
          </a:p>
        </p:txBody>
      </p:sp>
      <p:sp>
        <p:nvSpPr>
          <p:cNvPr id="3" name="内容占位符 2">
            <a:extLst>
              <a:ext uri="{FF2B5EF4-FFF2-40B4-BE49-F238E27FC236}">
                <a16:creationId xmlns:a16="http://schemas.microsoft.com/office/drawing/2014/main" id="{4ED9CCD7-1425-4A56-B493-C4FFD69B663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3F919CB-6129-46EC-A7BD-4EB4DCB4C79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D97EFA4C-02C1-4578-B3C0-CD61378B0562}"/>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46CD465A-1D3C-4145-8BDA-ADA776D72DD9}"/>
              </a:ext>
            </a:extLst>
          </p:cNvPr>
          <p:cNvSpPr>
            <a:spLocks noGrp="1"/>
          </p:cNvSpPr>
          <p:nvPr>
            <p:ph type="sldNum" sz="quarter" idx="4"/>
          </p:nvPr>
        </p:nvSpPr>
        <p:spPr/>
        <p:txBody>
          <a:bodyPr/>
          <a:lstStyle/>
          <a:p>
            <a:fld id="{DAB89253-CF67-43B6-94EC-8C5C380108CC}" type="slidenum">
              <a:rPr lang="zh-CN" altLang="en-US" smtClean="0"/>
              <a:pPr/>
              <a:t>19</a:t>
            </a:fld>
            <a:endParaRPr lang="zh-CN" altLang="en-US" dirty="0"/>
          </a:p>
        </p:txBody>
      </p:sp>
      <p:pic>
        <p:nvPicPr>
          <p:cNvPr id="7" name="图片 6">
            <a:extLst>
              <a:ext uri="{FF2B5EF4-FFF2-40B4-BE49-F238E27FC236}">
                <a16:creationId xmlns:a16="http://schemas.microsoft.com/office/drawing/2014/main" id="{2DB94DD4-B826-4914-80C3-DB6DB2065E55}"/>
              </a:ext>
            </a:extLst>
          </p:cNvPr>
          <p:cNvPicPr>
            <a:picLocks noChangeAspect="1"/>
          </p:cNvPicPr>
          <p:nvPr/>
        </p:nvPicPr>
        <p:blipFill>
          <a:blip r:embed="rId2"/>
          <a:stretch>
            <a:fillRect/>
          </a:stretch>
        </p:blipFill>
        <p:spPr>
          <a:xfrm>
            <a:off x="621824" y="1108626"/>
            <a:ext cx="7841140" cy="1367965"/>
          </a:xfrm>
          <a:prstGeom prst="rect">
            <a:avLst/>
          </a:prstGeom>
        </p:spPr>
      </p:pic>
      <p:pic>
        <p:nvPicPr>
          <p:cNvPr id="9" name="图片 8">
            <a:extLst>
              <a:ext uri="{FF2B5EF4-FFF2-40B4-BE49-F238E27FC236}">
                <a16:creationId xmlns:a16="http://schemas.microsoft.com/office/drawing/2014/main" id="{21D7228D-634D-484D-80F5-36257327118E}"/>
              </a:ext>
            </a:extLst>
          </p:cNvPr>
          <p:cNvPicPr>
            <a:picLocks noChangeAspect="1"/>
          </p:cNvPicPr>
          <p:nvPr/>
        </p:nvPicPr>
        <p:blipFill>
          <a:blip r:embed="rId3"/>
          <a:stretch>
            <a:fillRect/>
          </a:stretch>
        </p:blipFill>
        <p:spPr>
          <a:xfrm>
            <a:off x="621824" y="2429580"/>
            <a:ext cx="8556632" cy="2561519"/>
          </a:xfrm>
          <a:prstGeom prst="rect">
            <a:avLst/>
          </a:prstGeom>
        </p:spPr>
      </p:pic>
    </p:spTree>
    <p:extLst>
      <p:ext uri="{BB962C8B-B14F-4D97-AF65-F5344CB8AC3E}">
        <p14:creationId xmlns:p14="http://schemas.microsoft.com/office/powerpoint/2010/main" val="196247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1A075-B214-4D43-B0C9-1F9115982E46}"/>
              </a:ext>
            </a:extLst>
          </p:cNvPr>
          <p:cNvSpPr>
            <a:spLocks noGrp="1"/>
          </p:cNvSpPr>
          <p:nvPr>
            <p:ph type="title"/>
          </p:nvPr>
        </p:nvSpPr>
        <p:spPr/>
        <p:txBody>
          <a:bodyPr/>
          <a:lstStyle/>
          <a:p>
            <a:r>
              <a:rPr lang="en-US" altLang="zh-CN" dirty="0"/>
              <a:t>Today... </a:t>
            </a:r>
            <a:endParaRPr lang="zh-CN" altLang="en-US" dirty="0"/>
          </a:p>
        </p:txBody>
      </p:sp>
      <p:sp>
        <p:nvSpPr>
          <p:cNvPr id="3" name="内容占位符 2">
            <a:extLst>
              <a:ext uri="{FF2B5EF4-FFF2-40B4-BE49-F238E27FC236}">
                <a16:creationId xmlns:a16="http://schemas.microsoft.com/office/drawing/2014/main" id="{FB6932AB-D92A-41FA-A591-18BEE15F25AB}"/>
              </a:ext>
            </a:extLst>
          </p:cNvPr>
          <p:cNvSpPr>
            <a:spLocks noGrp="1"/>
          </p:cNvSpPr>
          <p:nvPr>
            <p:ph idx="1"/>
          </p:nvPr>
        </p:nvSpPr>
        <p:spPr/>
        <p:txBody>
          <a:bodyPr/>
          <a:lstStyle/>
          <a:p>
            <a:r>
              <a:rPr lang="en-US" altLang="zh-CN" dirty="0"/>
              <a:t>How do learn rich and useful features from raw unlabeled data that can be useful for several downstream tasks? </a:t>
            </a:r>
          </a:p>
          <a:p>
            <a:r>
              <a:rPr lang="en-US" altLang="zh-CN" dirty="0"/>
              <a:t>What are the various pretext (proxy) tasks that can be used to learn representations from unlabeled data? </a:t>
            </a:r>
          </a:p>
          <a:p>
            <a:r>
              <a:rPr lang="en-US" altLang="zh-CN" dirty="0"/>
              <a:t>How can we improve data-efficiency and performance of downstream tasks with a good pre-trained network? </a:t>
            </a:r>
            <a:endParaRPr lang="zh-CN" altLang="en-US" dirty="0"/>
          </a:p>
        </p:txBody>
      </p:sp>
      <p:sp>
        <p:nvSpPr>
          <p:cNvPr id="4" name="日期占位符 3">
            <a:extLst>
              <a:ext uri="{FF2B5EF4-FFF2-40B4-BE49-F238E27FC236}">
                <a16:creationId xmlns:a16="http://schemas.microsoft.com/office/drawing/2014/main" id="{3662A753-32B2-4C3E-A5C7-4FD96AC87BFD}"/>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668DE0AC-0AE8-4548-8FA9-90EBBEA47367}"/>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E8D20988-E019-42BF-9570-9C65DB8214B8}"/>
              </a:ext>
            </a:extLst>
          </p:cNvPr>
          <p:cNvSpPr>
            <a:spLocks noGrp="1"/>
          </p:cNvSpPr>
          <p:nvPr>
            <p:ph type="sldNum" sz="quarter" idx="4"/>
          </p:nvPr>
        </p:nvSpPr>
        <p:spPr/>
        <p:txBody>
          <a:bodyPr/>
          <a:lstStyle/>
          <a:p>
            <a:fld id="{DAB89253-CF67-43B6-94EC-8C5C380108CC}" type="slidenum">
              <a:rPr lang="zh-CN" altLang="en-US" smtClean="0"/>
              <a:pPr/>
              <a:t>2</a:t>
            </a:fld>
            <a:endParaRPr lang="zh-CN" altLang="en-US" dirty="0"/>
          </a:p>
        </p:txBody>
      </p:sp>
    </p:spTree>
    <p:extLst>
      <p:ext uri="{BB962C8B-B14F-4D97-AF65-F5344CB8AC3E}">
        <p14:creationId xmlns:p14="http://schemas.microsoft.com/office/powerpoint/2010/main" val="1422323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89102-9442-4300-9041-A09F5951755E}"/>
              </a:ext>
            </a:extLst>
          </p:cNvPr>
          <p:cNvSpPr>
            <a:spLocks noGrp="1"/>
          </p:cNvSpPr>
          <p:nvPr>
            <p:ph type="title"/>
          </p:nvPr>
        </p:nvSpPr>
        <p:spPr/>
        <p:txBody>
          <a:bodyPr/>
          <a:lstStyle/>
          <a:p>
            <a:r>
              <a:rPr lang="en-US" altLang="zh-CN" dirty="0"/>
              <a:t>Denoising Autoencoder</a:t>
            </a:r>
            <a:endParaRPr lang="zh-CN" altLang="en-US" dirty="0"/>
          </a:p>
        </p:txBody>
      </p:sp>
      <p:sp>
        <p:nvSpPr>
          <p:cNvPr id="3" name="内容占位符 2">
            <a:extLst>
              <a:ext uri="{FF2B5EF4-FFF2-40B4-BE49-F238E27FC236}">
                <a16:creationId xmlns:a16="http://schemas.microsoft.com/office/drawing/2014/main" id="{4ED9CCD7-1425-4A56-B493-C4FFD69B663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3F919CB-6129-46EC-A7BD-4EB4DCB4C79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D97EFA4C-02C1-4578-B3C0-CD61378B0562}"/>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46CD465A-1D3C-4145-8BDA-ADA776D72DD9}"/>
              </a:ext>
            </a:extLst>
          </p:cNvPr>
          <p:cNvSpPr>
            <a:spLocks noGrp="1"/>
          </p:cNvSpPr>
          <p:nvPr>
            <p:ph type="sldNum" sz="quarter" idx="4"/>
          </p:nvPr>
        </p:nvSpPr>
        <p:spPr/>
        <p:txBody>
          <a:bodyPr/>
          <a:lstStyle/>
          <a:p>
            <a:fld id="{DAB89253-CF67-43B6-94EC-8C5C380108CC}" type="slidenum">
              <a:rPr lang="zh-CN" altLang="en-US" smtClean="0"/>
              <a:pPr/>
              <a:t>20</a:t>
            </a:fld>
            <a:endParaRPr lang="zh-CN" altLang="en-US" dirty="0"/>
          </a:p>
        </p:txBody>
      </p:sp>
      <p:pic>
        <p:nvPicPr>
          <p:cNvPr id="7" name="图片 6">
            <a:extLst>
              <a:ext uri="{FF2B5EF4-FFF2-40B4-BE49-F238E27FC236}">
                <a16:creationId xmlns:a16="http://schemas.microsoft.com/office/drawing/2014/main" id="{BB260DEE-F388-486A-89B2-C3E9993C66AC}"/>
              </a:ext>
            </a:extLst>
          </p:cNvPr>
          <p:cNvPicPr>
            <a:picLocks noChangeAspect="1"/>
          </p:cNvPicPr>
          <p:nvPr/>
        </p:nvPicPr>
        <p:blipFill>
          <a:blip r:embed="rId2"/>
          <a:stretch>
            <a:fillRect/>
          </a:stretch>
        </p:blipFill>
        <p:spPr>
          <a:xfrm>
            <a:off x="585572" y="2115431"/>
            <a:ext cx="10768228" cy="2894719"/>
          </a:xfrm>
          <a:prstGeom prst="rect">
            <a:avLst/>
          </a:prstGeom>
        </p:spPr>
      </p:pic>
    </p:spTree>
    <p:extLst>
      <p:ext uri="{BB962C8B-B14F-4D97-AF65-F5344CB8AC3E}">
        <p14:creationId xmlns:p14="http://schemas.microsoft.com/office/powerpoint/2010/main" val="1113377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C5E6B-EA86-4B7A-8857-E179BC9402E2}"/>
              </a:ext>
            </a:extLst>
          </p:cNvPr>
          <p:cNvSpPr>
            <a:spLocks noGrp="1"/>
          </p:cNvSpPr>
          <p:nvPr>
            <p:ph type="title"/>
          </p:nvPr>
        </p:nvSpPr>
        <p:spPr/>
        <p:txBody>
          <a:bodyPr/>
          <a:lstStyle/>
          <a:p>
            <a:r>
              <a:rPr lang="en-US" altLang="zh-CN" dirty="0"/>
              <a:t>Predict missing pieces</a:t>
            </a:r>
            <a:endParaRPr lang="zh-CN" altLang="en-US" dirty="0"/>
          </a:p>
        </p:txBody>
      </p:sp>
      <p:sp>
        <p:nvSpPr>
          <p:cNvPr id="3" name="内容占位符 2">
            <a:extLst>
              <a:ext uri="{FF2B5EF4-FFF2-40B4-BE49-F238E27FC236}">
                <a16:creationId xmlns:a16="http://schemas.microsoft.com/office/drawing/2014/main" id="{C179D395-6DB9-456E-9B3F-BB073238995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AC1AE946-784C-4831-A86A-B6580D8D70B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C7F0F34-D4A4-4D76-AE69-044100DA5DAD}"/>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1D68A122-6C65-464D-995D-799E6936F97D}"/>
              </a:ext>
            </a:extLst>
          </p:cNvPr>
          <p:cNvSpPr>
            <a:spLocks noGrp="1"/>
          </p:cNvSpPr>
          <p:nvPr>
            <p:ph type="sldNum" sz="quarter" idx="4"/>
          </p:nvPr>
        </p:nvSpPr>
        <p:spPr/>
        <p:txBody>
          <a:bodyPr/>
          <a:lstStyle/>
          <a:p>
            <a:fld id="{DAB89253-CF67-43B6-94EC-8C5C380108CC}" type="slidenum">
              <a:rPr lang="zh-CN" altLang="en-US" smtClean="0"/>
              <a:pPr/>
              <a:t>21</a:t>
            </a:fld>
            <a:endParaRPr lang="zh-CN" altLang="en-US" dirty="0"/>
          </a:p>
        </p:txBody>
      </p:sp>
      <p:pic>
        <p:nvPicPr>
          <p:cNvPr id="7" name="图片 6">
            <a:extLst>
              <a:ext uri="{FF2B5EF4-FFF2-40B4-BE49-F238E27FC236}">
                <a16:creationId xmlns:a16="http://schemas.microsoft.com/office/drawing/2014/main" id="{F4F18748-8F0C-41A3-BE86-847EE4F32F04}"/>
              </a:ext>
            </a:extLst>
          </p:cNvPr>
          <p:cNvPicPr>
            <a:picLocks noChangeAspect="1"/>
          </p:cNvPicPr>
          <p:nvPr/>
        </p:nvPicPr>
        <p:blipFill>
          <a:blip r:embed="rId2"/>
          <a:stretch>
            <a:fillRect/>
          </a:stretch>
        </p:blipFill>
        <p:spPr>
          <a:xfrm>
            <a:off x="587828" y="1108625"/>
            <a:ext cx="10765971" cy="5007417"/>
          </a:xfrm>
          <a:prstGeom prst="rect">
            <a:avLst/>
          </a:prstGeom>
        </p:spPr>
      </p:pic>
    </p:spTree>
    <p:extLst>
      <p:ext uri="{BB962C8B-B14F-4D97-AF65-F5344CB8AC3E}">
        <p14:creationId xmlns:p14="http://schemas.microsoft.com/office/powerpoint/2010/main" val="2855389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E68B0-B15D-4CD4-BB37-C19CBE9405E3}"/>
              </a:ext>
            </a:extLst>
          </p:cNvPr>
          <p:cNvSpPr>
            <a:spLocks noGrp="1"/>
          </p:cNvSpPr>
          <p:nvPr>
            <p:ph type="title"/>
          </p:nvPr>
        </p:nvSpPr>
        <p:spPr/>
        <p:txBody>
          <a:bodyPr/>
          <a:lstStyle/>
          <a:p>
            <a:r>
              <a:rPr lang="en-US" altLang="zh-CN" dirty="0"/>
              <a:t>Context encoders</a:t>
            </a:r>
            <a:endParaRPr lang="zh-CN" altLang="en-US" dirty="0"/>
          </a:p>
        </p:txBody>
      </p:sp>
      <p:sp>
        <p:nvSpPr>
          <p:cNvPr id="3" name="内容占位符 2">
            <a:extLst>
              <a:ext uri="{FF2B5EF4-FFF2-40B4-BE49-F238E27FC236}">
                <a16:creationId xmlns:a16="http://schemas.microsoft.com/office/drawing/2014/main" id="{91D4232C-3BBB-4163-8749-115AB99F8A7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626743F-B13D-4989-A1DD-40EF55E5F1B0}"/>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DD821C2F-2F87-4EFA-96BE-4E36D18EB38D}"/>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232BBFBC-477C-4CB6-B855-C04387C58342}"/>
              </a:ext>
            </a:extLst>
          </p:cNvPr>
          <p:cNvSpPr>
            <a:spLocks noGrp="1"/>
          </p:cNvSpPr>
          <p:nvPr>
            <p:ph type="sldNum" sz="quarter" idx="4"/>
          </p:nvPr>
        </p:nvSpPr>
        <p:spPr/>
        <p:txBody>
          <a:bodyPr/>
          <a:lstStyle/>
          <a:p>
            <a:fld id="{DAB89253-CF67-43B6-94EC-8C5C380108CC}" type="slidenum">
              <a:rPr lang="zh-CN" altLang="en-US" smtClean="0"/>
              <a:pPr/>
              <a:t>22</a:t>
            </a:fld>
            <a:endParaRPr lang="zh-CN" altLang="en-US" dirty="0"/>
          </a:p>
        </p:txBody>
      </p:sp>
      <p:pic>
        <p:nvPicPr>
          <p:cNvPr id="7" name="图片 6">
            <a:extLst>
              <a:ext uri="{FF2B5EF4-FFF2-40B4-BE49-F238E27FC236}">
                <a16:creationId xmlns:a16="http://schemas.microsoft.com/office/drawing/2014/main" id="{701E99D3-514E-4A75-853E-F987DD9A4B1C}"/>
              </a:ext>
            </a:extLst>
          </p:cNvPr>
          <p:cNvPicPr>
            <a:picLocks noChangeAspect="1"/>
          </p:cNvPicPr>
          <p:nvPr/>
        </p:nvPicPr>
        <p:blipFill>
          <a:blip r:embed="rId2"/>
          <a:stretch>
            <a:fillRect/>
          </a:stretch>
        </p:blipFill>
        <p:spPr>
          <a:xfrm>
            <a:off x="587829" y="984602"/>
            <a:ext cx="10765971" cy="4574609"/>
          </a:xfrm>
          <a:prstGeom prst="rect">
            <a:avLst/>
          </a:prstGeom>
        </p:spPr>
      </p:pic>
    </p:spTree>
    <p:extLst>
      <p:ext uri="{BB962C8B-B14F-4D97-AF65-F5344CB8AC3E}">
        <p14:creationId xmlns:p14="http://schemas.microsoft.com/office/powerpoint/2010/main" val="174294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D7D5C-3C57-46F2-93F0-99B4F96ED910}"/>
              </a:ext>
            </a:extLst>
          </p:cNvPr>
          <p:cNvSpPr>
            <a:spLocks noGrp="1"/>
          </p:cNvSpPr>
          <p:nvPr>
            <p:ph type="title"/>
          </p:nvPr>
        </p:nvSpPr>
        <p:spPr/>
        <p:txBody>
          <a:bodyPr/>
          <a:lstStyle/>
          <a:p>
            <a:r>
              <a:rPr lang="en-US" altLang="zh-CN" dirty="0"/>
              <a:t>Context encoders</a:t>
            </a:r>
            <a:endParaRPr lang="zh-CN" altLang="en-US" dirty="0"/>
          </a:p>
        </p:txBody>
      </p:sp>
      <p:sp>
        <p:nvSpPr>
          <p:cNvPr id="3" name="内容占位符 2">
            <a:extLst>
              <a:ext uri="{FF2B5EF4-FFF2-40B4-BE49-F238E27FC236}">
                <a16:creationId xmlns:a16="http://schemas.microsoft.com/office/drawing/2014/main" id="{D748D1FA-8357-4545-A546-A6C658C859E9}"/>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9F0AAAF3-8AD7-47AE-B538-3EC1A523D377}"/>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0831BEFF-8C44-48D4-8F74-3BE44A1301F0}"/>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A8CB09A6-B258-4DB5-BF64-4FA68EC3BC3C}"/>
              </a:ext>
            </a:extLst>
          </p:cNvPr>
          <p:cNvSpPr>
            <a:spLocks noGrp="1"/>
          </p:cNvSpPr>
          <p:nvPr>
            <p:ph type="sldNum" sz="quarter" idx="4"/>
          </p:nvPr>
        </p:nvSpPr>
        <p:spPr/>
        <p:txBody>
          <a:bodyPr/>
          <a:lstStyle/>
          <a:p>
            <a:fld id="{DAB89253-CF67-43B6-94EC-8C5C380108CC}" type="slidenum">
              <a:rPr lang="zh-CN" altLang="en-US" smtClean="0"/>
              <a:pPr/>
              <a:t>23</a:t>
            </a:fld>
            <a:endParaRPr lang="zh-CN" altLang="en-US" dirty="0"/>
          </a:p>
        </p:txBody>
      </p:sp>
      <p:pic>
        <p:nvPicPr>
          <p:cNvPr id="7" name="图片 6">
            <a:extLst>
              <a:ext uri="{FF2B5EF4-FFF2-40B4-BE49-F238E27FC236}">
                <a16:creationId xmlns:a16="http://schemas.microsoft.com/office/drawing/2014/main" id="{8D8CDF22-7F7F-4476-80F3-92358748679D}"/>
              </a:ext>
            </a:extLst>
          </p:cNvPr>
          <p:cNvPicPr>
            <a:picLocks noChangeAspect="1"/>
          </p:cNvPicPr>
          <p:nvPr/>
        </p:nvPicPr>
        <p:blipFill>
          <a:blip r:embed="rId2"/>
          <a:stretch>
            <a:fillRect/>
          </a:stretch>
        </p:blipFill>
        <p:spPr>
          <a:xfrm>
            <a:off x="1635578" y="933556"/>
            <a:ext cx="9051471" cy="5243407"/>
          </a:xfrm>
          <a:prstGeom prst="rect">
            <a:avLst/>
          </a:prstGeom>
        </p:spPr>
      </p:pic>
    </p:spTree>
    <p:extLst>
      <p:ext uri="{BB962C8B-B14F-4D97-AF65-F5344CB8AC3E}">
        <p14:creationId xmlns:p14="http://schemas.microsoft.com/office/powerpoint/2010/main" val="197240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D7D5C-3C57-46F2-93F0-99B4F96ED910}"/>
              </a:ext>
            </a:extLst>
          </p:cNvPr>
          <p:cNvSpPr>
            <a:spLocks noGrp="1"/>
          </p:cNvSpPr>
          <p:nvPr>
            <p:ph type="title"/>
          </p:nvPr>
        </p:nvSpPr>
        <p:spPr/>
        <p:txBody>
          <a:bodyPr/>
          <a:lstStyle/>
          <a:p>
            <a:r>
              <a:rPr lang="en-US" altLang="zh-CN" dirty="0"/>
              <a:t>Context encoders</a:t>
            </a:r>
            <a:endParaRPr lang="zh-CN" altLang="en-US" dirty="0"/>
          </a:p>
        </p:txBody>
      </p:sp>
      <p:sp>
        <p:nvSpPr>
          <p:cNvPr id="3" name="内容占位符 2">
            <a:extLst>
              <a:ext uri="{FF2B5EF4-FFF2-40B4-BE49-F238E27FC236}">
                <a16:creationId xmlns:a16="http://schemas.microsoft.com/office/drawing/2014/main" id="{D748D1FA-8357-4545-A546-A6C658C859E9}"/>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9F0AAAF3-8AD7-47AE-B538-3EC1A523D377}"/>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0831BEFF-8C44-48D4-8F74-3BE44A1301F0}"/>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A8CB09A6-B258-4DB5-BF64-4FA68EC3BC3C}"/>
              </a:ext>
            </a:extLst>
          </p:cNvPr>
          <p:cNvSpPr>
            <a:spLocks noGrp="1"/>
          </p:cNvSpPr>
          <p:nvPr>
            <p:ph type="sldNum" sz="quarter" idx="4"/>
          </p:nvPr>
        </p:nvSpPr>
        <p:spPr/>
        <p:txBody>
          <a:bodyPr/>
          <a:lstStyle/>
          <a:p>
            <a:fld id="{DAB89253-CF67-43B6-94EC-8C5C380108CC}" type="slidenum">
              <a:rPr lang="zh-CN" altLang="en-US" smtClean="0"/>
              <a:pPr/>
              <a:t>24</a:t>
            </a:fld>
            <a:endParaRPr lang="zh-CN" altLang="en-US" dirty="0"/>
          </a:p>
        </p:txBody>
      </p:sp>
      <p:pic>
        <p:nvPicPr>
          <p:cNvPr id="8" name="图片 7">
            <a:extLst>
              <a:ext uri="{FF2B5EF4-FFF2-40B4-BE49-F238E27FC236}">
                <a16:creationId xmlns:a16="http://schemas.microsoft.com/office/drawing/2014/main" id="{9ECDC6F0-726B-45DC-AF2C-1B2BD8D0DAA5}"/>
              </a:ext>
            </a:extLst>
          </p:cNvPr>
          <p:cNvPicPr>
            <a:picLocks noChangeAspect="1"/>
          </p:cNvPicPr>
          <p:nvPr/>
        </p:nvPicPr>
        <p:blipFill>
          <a:blip r:embed="rId2"/>
          <a:stretch>
            <a:fillRect/>
          </a:stretch>
        </p:blipFill>
        <p:spPr>
          <a:xfrm>
            <a:off x="587829" y="1021821"/>
            <a:ext cx="5508171" cy="728110"/>
          </a:xfrm>
          <a:prstGeom prst="rect">
            <a:avLst/>
          </a:prstGeom>
        </p:spPr>
      </p:pic>
      <p:pic>
        <p:nvPicPr>
          <p:cNvPr id="9" name="图片 8">
            <a:extLst>
              <a:ext uri="{FF2B5EF4-FFF2-40B4-BE49-F238E27FC236}">
                <a16:creationId xmlns:a16="http://schemas.microsoft.com/office/drawing/2014/main" id="{5A10ECDA-8D82-41FF-B3D6-CEE0C0CAA496}"/>
              </a:ext>
            </a:extLst>
          </p:cNvPr>
          <p:cNvPicPr>
            <a:picLocks noChangeAspect="1"/>
          </p:cNvPicPr>
          <p:nvPr/>
        </p:nvPicPr>
        <p:blipFill>
          <a:blip r:embed="rId3"/>
          <a:stretch>
            <a:fillRect/>
          </a:stretch>
        </p:blipFill>
        <p:spPr>
          <a:xfrm>
            <a:off x="630690" y="1914763"/>
            <a:ext cx="6008020" cy="1138001"/>
          </a:xfrm>
          <a:prstGeom prst="rect">
            <a:avLst/>
          </a:prstGeom>
        </p:spPr>
      </p:pic>
      <p:pic>
        <p:nvPicPr>
          <p:cNvPr id="11" name="图片 10">
            <a:extLst>
              <a:ext uri="{FF2B5EF4-FFF2-40B4-BE49-F238E27FC236}">
                <a16:creationId xmlns:a16="http://schemas.microsoft.com/office/drawing/2014/main" id="{6A6A9EB2-5566-4EB8-B293-CE44748C54BD}"/>
              </a:ext>
            </a:extLst>
          </p:cNvPr>
          <p:cNvPicPr>
            <a:picLocks noChangeAspect="1"/>
          </p:cNvPicPr>
          <p:nvPr/>
        </p:nvPicPr>
        <p:blipFill>
          <a:blip r:embed="rId4"/>
          <a:stretch>
            <a:fillRect/>
          </a:stretch>
        </p:blipFill>
        <p:spPr>
          <a:xfrm>
            <a:off x="587829" y="3265778"/>
            <a:ext cx="3575392" cy="577559"/>
          </a:xfrm>
          <a:prstGeom prst="rect">
            <a:avLst/>
          </a:prstGeom>
        </p:spPr>
      </p:pic>
    </p:spTree>
    <p:extLst>
      <p:ext uri="{BB962C8B-B14F-4D97-AF65-F5344CB8AC3E}">
        <p14:creationId xmlns:p14="http://schemas.microsoft.com/office/powerpoint/2010/main" val="115666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D7D5C-3C57-46F2-93F0-99B4F96ED910}"/>
              </a:ext>
            </a:extLst>
          </p:cNvPr>
          <p:cNvSpPr>
            <a:spLocks noGrp="1"/>
          </p:cNvSpPr>
          <p:nvPr>
            <p:ph type="title"/>
          </p:nvPr>
        </p:nvSpPr>
        <p:spPr/>
        <p:txBody>
          <a:bodyPr/>
          <a:lstStyle/>
          <a:p>
            <a:r>
              <a:rPr lang="en-US" altLang="zh-CN" dirty="0"/>
              <a:t>Context encoders</a:t>
            </a:r>
            <a:endParaRPr lang="zh-CN" altLang="en-US" dirty="0"/>
          </a:p>
        </p:txBody>
      </p:sp>
      <p:sp>
        <p:nvSpPr>
          <p:cNvPr id="3" name="内容占位符 2">
            <a:extLst>
              <a:ext uri="{FF2B5EF4-FFF2-40B4-BE49-F238E27FC236}">
                <a16:creationId xmlns:a16="http://schemas.microsoft.com/office/drawing/2014/main" id="{D748D1FA-8357-4545-A546-A6C658C859E9}"/>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9F0AAAF3-8AD7-47AE-B538-3EC1A523D377}"/>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0831BEFF-8C44-48D4-8F74-3BE44A1301F0}"/>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A8CB09A6-B258-4DB5-BF64-4FA68EC3BC3C}"/>
              </a:ext>
            </a:extLst>
          </p:cNvPr>
          <p:cNvSpPr>
            <a:spLocks noGrp="1"/>
          </p:cNvSpPr>
          <p:nvPr>
            <p:ph type="sldNum" sz="quarter" idx="4"/>
          </p:nvPr>
        </p:nvSpPr>
        <p:spPr/>
        <p:txBody>
          <a:bodyPr/>
          <a:lstStyle/>
          <a:p>
            <a:fld id="{DAB89253-CF67-43B6-94EC-8C5C380108CC}" type="slidenum">
              <a:rPr lang="zh-CN" altLang="en-US" smtClean="0"/>
              <a:pPr/>
              <a:t>25</a:t>
            </a:fld>
            <a:endParaRPr lang="zh-CN" altLang="en-US" dirty="0"/>
          </a:p>
        </p:txBody>
      </p:sp>
      <p:pic>
        <p:nvPicPr>
          <p:cNvPr id="7" name="图片 6">
            <a:extLst>
              <a:ext uri="{FF2B5EF4-FFF2-40B4-BE49-F238E27FC236}">
                <a16:creationId xmlns:a16="http://schemas.microsoft.com/office/drawing/2014/main" id="{6AAAEAEE-8FD7-493B-808D-A053DE837A7A}"/>
              </a:ext>
            </a:extLst>
          </p:cNvPr>
          <p:cNvPicPr>
            <a:picLocks noChangeAspect="1"/>
          </p:cNvPicPr>
          <p:nvPr/>
        </p:nvPicPr>
        <p:blipFill>
          <a:blip r:embed="rId2"/>
          <a:stretch>
            <a:fillRect/>
          </a:stretch>
        </p:blipFill>
        <p:spPr>
          <a:xfrm>
            <a:off x="659318" y="876039"/>
            <a:ext cx="10694482" cy="5330737"/>
          </a:xfrm>
          <a:prstGeom prst="rect">
            <a:avLst/>
          </a:prstGeom>
        </p:spPr>
      </p:pic>
    </p:spTree>
    <p:extLst>
      <p:ext uri="{BB962C8B-B14F-4D97-AF65-F5344CB8AC3E}">
        <p14:creationId xmlns:p14="http://schemas.microsoft.com/office/powerpoint/2010/main" val="1543876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D7D5C-3C57-46F2-93F0-99B4F96ED910}"/>
              </a:ext>
            </a:extLst>
          </p:cNvPr>
          <p:cNvSpPr>
            <a:spLocks noGrp="1"/>
          </p:cNvSpPr>
          <p:nvPr>
            <p:ph type="title"/>
          </p:nvPr>
        </p:nvSpPr>
        <p:spPr/>
        <p:txBody>
          <a:bodyPr/>
          <a:lstStyle/>
          <a:p>
            <a:r>
              <a:rPr lang="en-US" altLang="zh-CN" dirty="0"/>
              <a:t>Context encoders</a:t>
            </a:r>
            <a:endParaRPr lang="zh-CN" altLang="en-US" dirty="0"/>
          </a:p>
        </p:txBody>
      </p:sp>
      <p:sp>
        <p:nvSpPr>
          <p:cNvPr id="3" name="内容占位符 2">
            <a:extLst>
              <a:ext uri="{FF2B5EF4-FFF2-40B4-BE49-F238E27FC236}">
                <a16:creationId xmlns:a16="http://schemas.microsoft.com/office/drawing/2014/main" id="{D748D1FA-8357-4545-A546-A6C658C859E9}"/>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9F0AAAF3-8AD7-47AE-B538-3EC1A523D377}"/>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0831BEFF-8C44-48D4-8F74-3BE44A1301F0}"/>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A8CB09A6-B258-4DB5-BF64-4FA68EC3BC3C}"/>
              </a:ext>
            </a:extLst>
          </p:cNvPr>
          <p:cNvSpPr>
            <a:spLocks noGrp="1"/>
          </p:cNvSpPr>
          <p:nvPr>
            <p:ph type="sldNum" sz="quarter" idx="4"/>
          </p:nvPr>
        </p:nvSpPr>
        <p:spPr/>
        <p:txBody>
          <a:bodyPr/>
          <a:lstStyle/>
          <a:p>
            <a:fld id="{DAB89253-CF67-43B6-94EC-8C5C380108CC}" type="slidenum">
              <a:rPr lang="zh-CN" altLang="en-US" smtClean="0"/>
              <a:pPr/>
              <a:t>26</a:t>
            </a:fld>
            <a:endParaRPr lang="zh-CN" altLang="en-US" dirty="0"/>
          </a:p>
        </p:txBody>
      </p:sp>
      <p:pic>
        <p:nvPicPr>
          <p:cNvPr id="7" name="图片 6">
            <a:extLst>
              <a:ext uri="{FF2B5EF4-FFF2-40B4-BE49-F238E27FC236}">
                <a16:creationId xmlns:a16="http://schemas.microsoft.com/office/drawing/2014/main" id="{4430FB53-34CB-48B3-9A36-A35967F47CE5}"/>
              </a:ext>
            </a:extLst>
          </p:cNvPr>
          <p:cNvPicPr>
            <a:picLocks noChangeAspect="1"/>
          </p:cNvPicPr>
          <p:nvPr/>
        </p:nvPicPr>
        <p:blipFill>
          <a:blip r:embed="rId2"/>
          <a:stretch>
            <a:fillRect/>
          </a:stretch>
        </p:blipFill>
        <p:spPr>
          <a:xfrm>
            <a:off x="587829" y="1108626"/>
            <a:ext cx="10765971" cy="3417306"/>
          </a:xfrm>
          <a:prstGeom prst="rect">
            <a:avLst/>
          </a:prstGeom>
        </p:spPr>
      </p:pic>
    </p:spTree>
    <p:extLst>
      <p:ext uri="{BB962C8B-B14F-4D97-AF65-F5344CB8AC3E}">
        <p14:creationId xmlns:p14="http://schemas.microsoft.com/office/powerpoint/2010/main" val="1170322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D7D5C-3C57-46F2-93F0-99B4F96ED910}"/>
              </a:ext>
            </a:extLst>
          </p:cNvPr>
          <p:cNvSpPr>
            <a:spLocks noGrp="1"/>
          </p:cNvSpPr>
          <p:nvPr>
            <p:ph type="title"/>
          </p:nvPr>
        </p:nvSpPr>
        <p:spPr/>
        <p:txBody>
          <a:bodyPr/>
          <a:lstStyle/>
          <a:p>
            <a:r>
              <a:rPr lang="en-US" altLang="zh-CN" dirty="0"/>
              <a:t>Context encoders</a:t>
            </a:r>
            <a:endParaRPr lang="zh-CN" altLang="en-US" dirty="0"/>
          </a:p>
        </p:txBody>
      </p:sp>
      <p:sp>
        <p:nvSpPr>
          <p:cNvPr id="3" name="内容占位符 2">
            <a:extLst>
              <a:ext uri="{FF2B5EF4-FFF2-40B4-BE49-F238E27FC236}">
                <a16:creationId xmlns:a16="http://schemas.microsoft.com/office/drawing/2014/main" id="{D748D1FA-8357-4545-A546-A6C658C859E9}"/>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9F0AAAF3-8AD7-47AE-B538-3EC1A523D377}"/>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0831BEFF-8C44-48D4-8F74-3BE44A1301F0}"/>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A8CB09A6-B258-4DB5-BF64-4FA68EC3BC3C}"/>
              </a:ext>
            </a:extLst>
          </p:cNvPr>
          <p:cNvSpPr>
            <a:spLocks noGrp="1"/>
          </p:cNvSpPr>
          <p:nvPr>
            <p:ph type="sldNum" sz="quarter" idx="4"/>
          </p:nvPr>
        </p:nvSpPr>
        <p:spPr/>
        <p:txBody>
          <a:bodyPr/>
          <a:lstStyle/>
          <a:p>
            <a:fld id="{DAB89253-CF67-43B6-94EC-8C5C380108CC}" type="slidenum">
              <a:rPr lang="zh-CN" altLang="en-US" smtClean="0"/>
              <a:pPr/>
              <a:t>27</a:t>
            </a:fld>
            <a:endParaRPr lang="zh-CN" altLang="en-US" dirty="0"/>
          </a:p>
        </p:txBody>
      </p:sp>
      <p:pic>
        <p:nvPicPr>
          <p:cNvPr id="7" name="图片 6">
            <a:extLst>
              <a:ext uri="{FF2B5EF4-FFF2-40B4-BE49-F238E27FC236}">
                <a16:creationId xmlns:a16="http://schemas.microsoft.com/office/drawing/2014/main" id="{F6EFA1E2-34FD-4E24-9874-C619AFE0BC20}"/>
              </a:ext>
            </a:extLst>
          </p:cNvPr>
          <p:cNvPicPr>
            <a:picLocks noChangeAspect="1"/>
          </p:cNvPicPr>
          <p:nvPr/>
        </p:nvPicPr>
        <p:blipFill>
          <a:blip r:embed="rId2"/>
          <a:stretch>
            <a:fillRect/>
          </a:stretch>
        </p:blipFill>
        <p:spPr>
          <a:xfrm>
            <a:off x="587828" y="981957"/>
            <a:ext cx="10734433" cy="3861506"/>
          </a:xfrm>
          <a:prstGeom prst="rect">
            <a:avLst/>
          </a:prstGeom>
        </p:spPr>
      </p:pic>
    </p:spTree>
    <p:extLst>
      <p:ext uri="{BB962C8B-B14F-4D97-AF65-F5344CB8AC3E}">
        <p14:creationId xmlns:p14="http://schemas.microsoft.com/office/powerpoint/2010/main" val="186779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6D3E1-C2D7-4A6F-955F-B6F7944341F0}"/>
              </a:ext>
            </a:extLst>
          </p:cNvPr>
          <p:cNvSpPr>
            <a:spLocks noGrp="1"/>
          </p:cNvSpPr>
          <p:nvPr>
            <p:ph type="title"/>
          </p:nvPr>
        </p:nvSpPr>
        <p:spPr/>
        <p:txBody>
          <a:bodyPr/>
          <a:lstStyle/>
          <a:p>
            <a:r>
              <a:rPr lang="en-US" altLang="zh-CN" dirty="0"/>
              <a:t>Relative Position of Image Patches</a:t>
            </a:r>
            <a:endParaRPr lang="zh-CN" altLang="en-US" dirty="0"/>
          </a:p>
        </p:txBody>
      </p:sp>
      <p:sp>
        <p:nvSpPr>
          <p:cNvPr id="3" name="内容占位符 2">
            <a:extLst>
              <a:ext uri="{FF2B5EF4-FFF2-40B4-BE49-F238E27FC236}">
                <a16:creationId xmlns:a16="http://schemas.microsoft.com/office/drawing/2014/main" id="{0A0EEDDD-0DE5-4B2E-8597-7CC03213A327}"/>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Task: Predict the relative position of the second patch with respect to the first</a:t>
            </a:r>
            <a:endParaRPr lang="zh-CN" altLang="en-US" dirty="0"/>
          </a:p>
        </p:txBody>
      </p:sp>
      <p:sp>
        <p:nvSpPr>
          <p:cNvPr id="4" name="日期占位符 3">
            <a:extLst>
              <a:ext uri="{FF2B5EF4-FFF2-40B4-BE49-F238E27FC236}">
                <a16:creationId xmlns:a16="http://schemas.microsoft.com/office/drawing/2014/main" id="{18FFFE64-0A4B-4D8C-B405-DC89930278CC}"/>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EA3FB5E-4C05-4A32-B186-8E9E14FA77DA}"/>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B3853217-61E3-4E84-9D71-FF3CF825D1FB}"/>
              </a:ext>
            </a:extLst>
          </p:cNvPr>
          <p:cNvSpPr>
            <a:spLocks noGrp="1"/>
          </p:cNvSpPr>
          <p:nvPr>
            <p:ph type="sldNum" sz="quarter" idx="4"/>
          </p:nvPr>
        </p:nvSpPr>
        <p:spPr/>
        <p:txBody>
          <a:bodyPr/>
          <a:lstStyle/>
          <a:p>
            <a:fld id="{DAB89253-CF67-43B6-94EC-8C5C380108CC}" type="slidenum">
              <a:rPr lang="zh-CN" altLang="en-US" smtClean="0"/>
              <a:pPr/>
              <a:t>28</a:t>
            </a:fld>
            <a:endParaRPr lang="zh-CN" altLang="en-US" dirty="0"/>
          </a:p>
        </p:txBody>
      </p:sp>
      <p:pic>
        <p:nvPicPr>
          <p:cNvPr id="7" name="图片 6">
            <a:extLst>
              <a:ext uri="{FF2B5EF4-FFF2-40B4-BE49-F238E27FC236}">
                <a16:creationId xmlns:a16="http://schemas.microsoft.com/office/drawing/2014/main" id="{BD47F3AF-C385-4C5B-BD33-62EC3FEFA8AF}"/>
              </a:ext>
            </a:extLst>
          </p:cNvPr>
          <p:cNvPicPr>
            <a:picLocks noChangeAspect="1"/>
          </p:cNvPicPr>
          <p:nvPr/>
        </p:nvPicPr>
        <p:blipFill>
          <a:blip r:embed="rId2"/>
          <a:stretch>
            <a:fillRect/>
          </a:stretch>
        </p:blipFill>
        <p:spPr>
          <a:xfrm>
            <a:off x="3986920" y="2984389"/>
            <a:ext cx="4218160" cy="2041752"/>
          </a:xfrm>
          <a:prstGeom prst="rect">
            <a:avLst/>
          </a:prstGeom>
        </p:spPr>
      </p:pic>
      <p:pic>
        <p:nvPicPr>
          <p:cNvPr id="8" name="图片 7">
            <a:extLst>
              <a:ext uri="{FF2B5EF4-FFF2-40B4-BE49-F238E27FC236}">
                <a16:creationId xmlns:a16="http://schemas.microsoft.com/office/drawing/2014/main" id="{0F7E18CF-6047-4681-B15F-4B1026121416}"/>
              </a:ext>
            </a:extLst>
          </p:cNvPr>
          <p:cNvPicPr>
            <a:picLocks noChangeAspect="1"/>
          </p:cNvPicPr>
          <p:nvPr/>
        </p:nvPicPr>
        <p:blipFill>
          <a:blip r:embed="rId3"/>
          <a:stretch>
            <a:fillRect/>
          </a:stretch>
        </p:blipFill>
        <p:spPr>
          <a:xfrm>
            <a:off x="2024976" y="929921"/>
            <a:ext cx="8067535" cy="1922815"/>
          </a:xfrm>
          <a:prstGeom prst="rect">
            <a:avLst/>
          </a:prstGeom>
        </p:spPr>
      </p:pic>
    </p:spTree>
    <p:extLst>
      <p:ext uri="{BB962C8B-B14F-4D97-AF65-F5344CB8AC3E}">
        <p14:creationId xmlns:p14="http://schemas.microsoft.com/office/powerpoint/2010/main" val="1451552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6D3E1-C2D7-4A6F-955F-B6F7944341F0}"/>
              </a:ext>
            </a:extLst>
          </p:cNvPr>
          <p:cNvSpPr>
            <a:spLocks noGrp="1"/>
          </p:cNvSpPr>
          <p:nvPr>
            <p:ph type="title"/>
          </p:nvPr>
        </p:nvSpPr>
        <p:spPr/>
        <p:txBody>
          <a:bodyPr/>
          <a:lstStyle/>
          <a:p>
            <a:r>
              <a:rPr lang="en-US" altLang="zh-CN" dirty="0"/>
              <a:t>Relative Position of Image Patches</a:t>
            </a:r>
            <a:endParaRPr lang="zh-CN" altLang="en-US" dirty="0"/>
          </a:p>
        </p:txBody>
      </p:sp>
      <p:sp>
        <p:nvSpPr>
          <p:cNvPr id="3" name="内容占位符 2">
            <a:extLst>
              <a:ext uri="{FF2B5EF4-FFF2-40B4-BE49-F238E27FC236}">
                <a16:creationId xmlns:a16="http://schemas.microsoft.com/office/drawing/2014/main" id="{0A0EEDDD-0DE5-4B2E-8597-7CC03213A327}"/>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8FFFE64-0A4B-4D8C-B405-DC89930278CC}"/>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EA3FB5E-4C05-4A32-B186-8E9E14FA77DA}"/>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B3853217-61E3-4E84-9D71-FF3CF825D1FB}"/>
              </a:ext>
            </a:extLst>
          </p:cNvPr>
          <p:cNvSpPr>
            <a:spLocks noGrp="1"/>
          </p:cNvSpPr>
          <p:nvPr>
            <p:ph type="sldNum" sz="quarter" idx="4"/>
          </p:nvPr>
        </p:nvSpPr>
        <p:spPr/>
        <p:txBody>
          <a:bodyPr/>
          <a:lstStyle/>
          <a:p>
            <a:fld id="{DAB89253-CF67-43B6-94EC-8C5C380108CC}" type="slidenum">
              <a:rPr lang="zh-CN" altLang="en-US" smtClean="0"/>
              <a:pPr/>
              <a:t>29</a:t>
            </a:fld>
            <a:endParaRPr lang="zh-CN" altLang="en-US" dirty="0"/>
          </a:p>
        </p:txBody>
      </p:sp>
      <p:pic>
        <p:nvPicPr>
          <p:cNvPr id="2050" name="Picture 2" descr="https://img-blog.csdnimg.cn/img_convert/d67eeec37a79742c20952791cb238028.jpeg">
            <a:extLst>
              <a:ext uri="{FF2B5EF4-FFF2-40B4-BE49-F238E27FC236}">
                <a16:creationId xmlns:a16="http://schemas.microsoft.com/office/drawing/2014/main" id="{7D876E3D-C73E-4A90-827D-196FB54D7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2" y="908907"/>
            <a:ext cx="10515600" cy="521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43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4AD02D-C07A-46C8-8374-B226649F8245}"/>
              </a:ext>
            </a:extLst>
          </p:cNvPr>
          <p:cNvSpPr>
            <a:spLocks noGrp="1"/>
          </p:cNvSpPr>
          <p:nvPr>
            <p:ph type="title"/>
          </p:nvPr>
        </p:nvSpPr>
        <p:spPr/>
        <p:txBody>
          <a:bodyPr/>
          <a:lstStyle/>
          <a:p>
            <a:r>
              <a:rPr lang="en-US" altLang="zh-CN" dirty="0"/>
              <a:t>Representation Learning</a:t>
            </a:r>
            <a:endParaRPr lang="zh-CN" altLang="en-US" dirty="0"/>
          </a:p>
        </p:txBody>
      </p:sp>
      <p:sp>
        <p:nvSpPr>
          <p:cNvPr id="3" name="内容占位符 2">
            <a:extLst>
              <a:ext uri="{FF2B5EF4-FFF2-40B4-BE49-F238E27FC236}">
                <a16:creationId xmlns:a16="http://schemas.microsoft.com/office/drawing/2014/main" id="{E6418F20-7958-45EA-AE3A-4760C80789A7}"/>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7DD3D66D-1333-4B03-820D-BA0CD8A2B213}"/>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E2C93294-9037-4503-A983-3B6A7362615D}"/>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7A8865F2-97F7-49E4-A4F4-F51F96154470}"/>
              </a:ext>
            </a:extLst>
          </p:cNvPr>
          <p:cNvSpPr>
            <a:spLocks noGrp="1"/>
          </p:cNvSpPr>
          <p:nvPr>
            <p:ph type="sldNum" sz="quarter" idx="4"/>
          </p:nvPr>
        </p:nvSpPr>
        <p:spPr/>
        <p:txBody>
          <a:bodyPr/>
          <a:lstStyle/>
          <a:p>
            <a:fld id="{DAB89253-CF67-43B6-94EC-8C5C380108CC}" type="slidenum">
              <a:rPr lang="zh-CN" altLang="en-US" smtClean="0"/>
              <a:pPr/>
              <a:t>3</a:t>
            </a:fld>
            <a:endParaRPr lang="zh-CN" altLang="en-US" dirty="0"/>
          </a:p>
        </p:txBody>
      </p:sp>
      <p:pic>
        <p:nvPicPr>
          <p:cNvPr id="8" name="图片 7">
            <a:extLst>
              <a:ext uri="{FF2B5EF4-FFF2-40B4-BE49-F238E27FC236}">
                <a16:creationId xmlns:a16="http://schemas.microsoft.com/office/drawing/2014/main" id="{6B5CC8B6-5211-4627-8DE9-41E711A327BB}"/>
              </a:ext>
            </a:extLst>
          </p:cNvPr>
          <p:cNvPicPr>
            <a:picLocks noChangeAspect="1"/>
          </p:cNvPicPr>
          <p:nvPr/>
        </p:nvPicPr>
        <p:blipFill>
          <a:blip r:embed="rId2"/>
          <a:stretch>
            <a:fillRect/>
          </a:stretch>
        </p:blipFill>
        <p:spPr>
          <a:xfrm>
            <a:off x="2209800" y="1061155"/>
            <a:ext cx="7012922" cy="4983485"/>
          </a:xfrm>
          <a:prstGeom prst="rect">
            <a:avLst/>
          </a:prstGeom>
        </p:spPr>
      </p:pic>
    </p:spTree>
    <p:extLst>
      <p:ext uri="{BB962C8B-B14F-4D97-AF65-F5344CB8AC3E}">
        <p14:creationId xmlns:p14="http://schemas.microsoft.com/office/powerpoint/2010/main" val="837325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6D3E1-C2D7-4A6F-955F-B6F7944341F0}"/>
              </a:ext>
            </a:extLst>
          </p:cNvPr>
          <p:cNvSpPr>
            <a:spLocks noGrp="1"/>
          </p:cNvSpPr>
          <p:nvPr>
            <p:ph type="title"/>
          </p:nvPr>
        </p:nvSpPr>
        <p:spPr/>
        <p:txBody>
          <a:bodyPr/>
          <a:lstStyle/>
          <a:p>
            <a:r>
              <a:rPr lang="en-US" altLang="zh-CN" dirty="0"/>
              <a:t>Relative Position of Image Patches</a:t>
            </a:r>
            <a:endParaRPr lang="zh-CN" altLang="en-US" dirty="0"/>
          </a:p>
        </p:txBody>
      </p:sp>
      <p:sp>
        <p:nvSpPr>
          <p:cNvPr id="3" name="内容占位符 2">
            <a:extLst>
              <a:ext uri="{FF2B5EF4-FFF2-40B4-BE49-F238E27FC236}">
                <a16:creationId xmlns:a16="http://schemas.microsoft.com/office/drawing/2014/main" id="{0A0EEDDD-0DE5-4B2E-8597-7CC03213A327}"/>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18FFFE64-0A4B-4D8C-B405-DC89930278CC}"/>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EA3FB5E-4C05-4A32-B186-8E9E14FA77DA}"/>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B3853217-61E3-4E84-9D71-FF3CF825D1FB}"/>
              </a:ext>
            </a:extLst>
          </p:cNvPr>
          <p:cNvSpPr>
            <a:spLocks noGrp="1"/>
          </p:cNvSpPr>
          <p:nvPr>
            <p:ph type="sldNum" sz="quarter" idx="4"/>
          </p:nvPr>
        </p:nvSpPr>
        <p:spPr/>
        <p:txBody>
          <a:bodyPr/>
          <a:lstStyle/>
          <a:p>
            <a:fld id="{DAB89253-CF67-43B6-94EC-8C5C380108CC}" type="slidenum">
              <a:rPr lang="zh-CN" altLang="en-US" smtClean="0"/>
              <a:pPr/>
              <a:t>30</a:t>
            </a:fld>
            <a:endParaRPr lang="zh-CN" altLang="en-US" dirty="0"/>
          </a:p>
        </p:txBody>
      </p:sp>
      <p:pic>
        <p:nvPicPr>
          <p:cNvPr id="3078" name="Picture 6" descr="https://miro.medium.com/v2/resize:fit:1400/1*HR1kJcvgDTeDE__SDV4Ftg.png">
            <a:extLst>
              <a:ext uri="{FF2B5EF4-FFF2-40B4-BE49-F238E27FC236}">
                <a16:creationId xmlns:a16="http://schemas.microsoft.com/office/drawing/2014/main" id="{AEB45BE0-784E-407B-B1DC-20511EBF2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1395413"/>
            <a:ext cx="10925175" cy="35909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09ACDE96-3641-422F-9E5B-38775EAB8CCF}"/>
              </a:ext>
            </a:extLst>
          </p:cNvPr>
          <p:cNvSpPr/>
          <p:nvPr/>
        </p:nvSpPr>
        <p:spPr>
          <a:xfrm>
            <a:off x="3761867" y="5277921"/>
            <a:ext cx="4668266" cy="369332"/>
          </a:xfrm>
          <a:prstGeom prst="rect">
            <a:avLst/>
          </a:prstGeom>
        </p:spPr>
        <p:txBody>
          <a:bodyPr wrap="none">
            <a:spAutoFit/>
          </a:bodyPr>
          <a:lstStyle/>
          <a:p>
            <a:r>
              <a:rPr lang="it-IT" altLang="zh-CN" dirty="0"/>
              <a:t>Mehdi Noroozi and Paolo Favaro, ECCV 2016</a:t>
            </a:r>
            <a:endParaRPr lang="zh-CN" altLang="en-US" dirty="0"/>
          </a:p>
        </p:txBody>
      </p:sp>
    </p:spTree>
    <p:extLst>
      <p:ext uri="{BB962C8B-B14F-4D97-AF65-F5344CB8AC3E}">
        <p14:creationId xmlns:p14="http://schemas.microsoft.com/office/powerpoint/2010/main" val="581986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C5E6B-EA86-4B7A-8857-E179BC9402E2}"/>
              </a:ext>
            </a:extLst>
          </p:cNvPr>
          <p:cNvSpPr>
            <a:spLocks noGrp="1"/>
          </p:cNvSpPr>
          <p:nvPr>
            <p:ph type="title"/>
          </p:nvPr>
        </p:nvSpPr>
        <p:spPr/>
        <p:txBody>
          <a:bodyPr/>
          <a:lstStyle/>
          <a:p>
            <a:r>
              <a:rPr lang="en-US" altLang="zh-CN" dirty="0"/>
              <a:t>Predicting one view from another</a:t>
            </a:r>
            <a:endParaRPr lang="zh-CN" altLang="en-US" dirty="0"/>
          </a:p>
        </p:txBody>
      </p:sp>
      <p:sp>
        <p:nvSpPr>
          <p:cNvPr id="3" name="内容占位符 2">
            <a:extLst>
              <a:ext uri="{FF2B5EF4-FFF2-40B4-BE49-F238E27FC236}">
                <a16:creationId xmlns:a16="http://schemas.microsoft.com/office/drawing/2014/main" id="{C179D395-6DB9-456E-9B3F-BB073238995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AC1AE946-784C-4831-A86A-B6580D8D70B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C7F0F34-D4A4-4D76-AE69-044100DA5DAD}"/>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1D68A122-6C65-464D-995D-799E6936F97D}"/>
              </a:ext>
            </a:extLst>
          </p:cNvPr>
          <p:cNvSpPr>
            <a:spLocks noGrp="1"/>
          </p:cNvSpPr>
          <p:nvPr>
            <p:ph type="sldNum" sz="quarter" idx="4"/>
          </p:nvPr>
        </p:nvSpPr>
        <p:spPr/>
        <p:txBody>
          <a:bodyPr/>
          <a:lstStyle/>
          <a:p>
            <a:fld id="{DAB89253-CF67-43B6-94EC-8C5C380108CC}" type="slidenum">
              <a:rPr lang="zh-CN" altLang="en-US" smtClean="0"/>
              <a:pPr/>
              <a:t>31</a:t>
            </a:fld>
            <a:endParaRPr lang="zh-CN" altLang="en-US" dirty="0"/>
          </a:p>
        </p:txBody>
      </p:sp>
      <p:pic>
        <p:nvPicPr>
          <p:cNvPr id="7" name="图片 6">
            <a:extLst>
              <a:ext uri="{FF2B5EF4-FFF2-40B4-BE49-F238E27FC236}">
                <a16:creationId xmlns:a16="http://schemas.microsoft.com/office/drawing/2014/main" id="{FE2D990B-4205-47E9-8D7E-A4F253057AC8}"/>
              </a:ext>
            </a:extLst>
          </p:cNvPr>
          <p:cNvPicPr>
            <a:picLocks noChangeAspect="1"/>
          </p:cNvPicPr>
          <p:nvPr/>
        </p:nvPicPr>
        <p:blipFill>
          <a:blip r:embed="rId2"/>
          <a:stretch>
            <a:fillRect/>
          </a:stretch>
        </p:blipFill>
        <p:spPr>
          <a:xfrm>
            <a:off x="630788" y="931686"/>
            <a:ext cx="10731532" cy="3235502"/>
          </a:xfrm>
          <a:prstGeom prst="rect">
            <a:avLst/>
          </a:prstGeom>
        </p:spPr>
      </p:pic>
    </p:spTree>
    <p:extLst>
      <p:ext uri="{BB962C8B-B14F-4D97-AF65-F5344CB8AC3E}">
        <p14:creationId xmlns:p14="http://schemas.microsoft.com/office/powerpoint/2010/main" val="1056805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C5E6B-EA86-4B7A-8857-E179BC9402E2}"/>
              </a:ext>
            </a:extLst>
          </p:cNvPr>
          <p:cNvSpPr>
            <a:spLocks noGrp="1"/>
          </p:cNvSpPr>
          <p:nvPr>
            <p:ph type="title"/>
          </p:nvPr>
        </p:nvSpPr>
        <p:spPr/>
        <p:txBody>
          <a:bodyPr/>
          <a:lstStyle/>
          <a:p>
            <a:r>
              <a:rPr lang="en-US" altLang="zh-CN" dirty="0"/>
              <a:t>Predicting one view from another</a:t>
            </a:r>
            <a:endParaRPr lang="zh-CN" altLang="en-US" dirty="0"/>
          </a:p>
        </p:txBody>
      </p:sp>
      <p:sp>
        <p:nvSpPr>
          <p:cNvPr id="3" name="内容占位符 2">
            <a:extLst>
              <a:ext uri="{FF2B5EF4-FFF2-40B4-BE49-F238E27FC236}">
                <a16:creationId xmlns:a16="http://schemas.microsoft.com/office/drawing/2014/main" id="{C179D395-6DB9-456E-9B3F-BB073238995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AC1AE946-784C-4831-A86A-B6580D8D70B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C7F0F34-D4A4-4D76-AE69-044100DA5DAD}"/>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1D68A122-6C65-464D-995D-799E6936F97D}"/>
              </a:ext>
            </a:extLst>
          </p:cNvPr>
          <p:cNvSpPr>
            <a:spLocks noGrp="1"/>
          </p:cNvSpPr>
          <p:nvPr>
            <p:ph type="sldNum" sz="quarter" idx="4"/>
          </p:nvPr>
        </p:nvSpPr>
        <p:spPr/>
        <p:txBody>
          <a:bodyPr/>
          <a:lstStyle/>
          <a:p>
            <a:fld id="{DAB89253-CF67-43B6-94EC-8C5C380108CC}" type="slidenum">
              <a:rPr lang="zh-CN" altLang="en-US" smtClean="0"/>
              <a:pPr/>
              <a:t>32</a:t>
            </a:fld>
            <a:endParaRPr lang="zh-CN" altLang="en-US" dirty="0"/>
          </a:p>
        </p:txBody>
      </p:sp>
      <p:pic>
        <p:nvPicPr>
          <p:cNvPr id="7" name="图片 6">
            <a:extLst>
              <a:ext uri="{FF2B5EF4-FFF2-40B4-BE49-F238E27FC236}">
                <a16:creationId xmlns:a16="http://schemas.microsoft.com/office/drawing/2014/main" id="{6B3446EB-7A0C-4C93-B87B-C0DBC3A79349}"/>
              </a:ext>
            </a:extLst>
          </p:cNvPr>
          <p:cNvPicPr>
            <a:picLocks noChangeAspect="1"/>
          </p:cNvPicPr>
          <p:nvPr/>
        </p:nvPicPr>
        <p:blipFill>
          <a:blip r:embed="rId3"/>
          <a:stretch>
            <a:fillRect/>
          </a:stretch>
        </p:blipFill>
        <p:spPr>
          <a:xfrm>
            <a:off x="672736" y="1108625"/>
            <a:ext cx="10661406" cy="4058687"/>
          </a:xfrm>
          <a:prstGeom prst="rect">
            <a:avLst/>
          </a:prstGeom>
        </p:spPr>
      </p:pic>
    </p:spTree>
    <p:extLst>
      <p:ext uri="{BB962C8B-B14F-4D97-AF65-F5344CB8AC3E}">
        <p14:creationId xmlns:p14="http://schemas.microsoft.com/office/powerpoint/2010/main" val="1311332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C5E6B-EA86-4B7A-8857-E179BC9402E2}"/>
              </a:ext>
            </a:extLst>
          </p:cNvPr>
          <p:cNvSpPr>
            <a:spLocks noGrp="1"/>
          </p:cNvSpPr>
          <p:nvPr>
            <p:ph type="title"/>
          </p:nvPr>
        </p:nvSpPr>
        <p:spPr/>
        <p:txBody>
          <a:bodyPr/>
          <a:lstStyle/>
          <a:p>
            <a:r>
              <a:rPr lang="en-US" altLang="zh-CN" dirty="0"/>
              <a:t>Predicting one view from another</a:t>
            </a:r>
            <a:endParaRPr lang="zh-CN" altLang="en-US" dirty="0"/>
          </a:p>
        </p:txBody>
      </p:sp>
      <p:sp>
        <p:nvSpPr>
          <p:cNvPr id="3" name="内容占位符 2">
            <a:extLst>
              <a:ext uri="{FF2B5EF4-FFF2-40B4-BE49-F238E27FC236}">
                <a16:creationId xmlns:a16="http://schemas.microsoft.com/office/drawing/2014/main" id="{C179D395-6DB9-456E-9B3F-BB073238995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AC1AE946-784C-4831-A86A-B6580D8D70B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C7F0F34-D4A4-4D76-AE69-044100DA5DAD}"/>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1D68A122-6C65-464D-995D-799E6936F97D}"/>
              </a:ext>
            </a:extLst>
          </p:cNvPr>
          <p:cNvSpPr>
            <a:spLocks noGrp="1"/>
          </p:cNvSpPr>
          <p:nvPr>
            <p:ph type="sldNum" sz="quarter" idx="4"/>
          </p:nvPr>
        </p:nvSpPr>
        <p:spPr/>
        <p:txBody>
          <a:bodyPr/>
          <a:lstStyle/>
          <a:p>
            <a:fld id="{DAB89253-CF67-43B6-94EC-8C5C380108CC}" type="slidenum">
              <a:rPr lang="zh-CN" altLang="en-US" smtClean="0"/>
              <a:pPr/>
              <a:t>33</a:t>
            </a:fld>
            <a:endParaRPr lang="zh-CN" altLang="en-US" dirty="0"/>
          </a:p>
        </p:txBody>
      </p:sp>
      <p:pic>
        <p:nvPicPr>
          <p:cNvPr id="12" name="图片 11">
            <a:extLst>
              <a:ext uri="{FF2B5EF4-FFF2-40B4-BE49-F238E27FC236}">
                <a16:creationId xmlns:a16="http://schemas.microsoft.com/office/drawing/2014/main" id="{8F63F570-F3C4-4912-9FC5-AFEE98C60B95}"/>
              </a:ext>
            </a:extLst>
          </p:cNvPr>
          <p:cNvPicPr>
            <a:picLocks noChangeAspect="1"/>
          </p:cNvPicPr>
          <p:nvPr/>
        </p:nvPicPr>
        <p:blipFill>
          <a:blip r:embed="rId2"/>
          <a:stretch>
            <a:fillRect/>
          </a:stretch>
        </p:blipFill>
        <p:spPr>
          <a:xfrm>
            <a:off x="973592" y="856989"/>
            <a:ext cx="10134942" cy="5319974"/>
          </a:xfrm>
          <a:prstGeom prst="rect">
            <a:avLst/>
          </a:prstGeom>
        </p:spPr>
      </p:pic>
      <p:pic>
        <p:nvPicPr>
          <p:cNvPr id="14" name="图片 13">
            <a:extLst>
              <a:ext uri="{FF2B5EF4-FFF2-40B4-BE49-F238E27FC236}">
                <a16:creationId xmlns:a16="http://schemas.microsoft.com/office/drawing/2014/main" id="{8D33EB20-EEE4-4114-8A9D-3170002A7996}"/>
              </a:ext>
            </a:extLst>
          </p:cNvPr>
          <p:cNvPicPr>
            <a:picLocks noChangeAspect="1"/>
          </p:cNvPicPr>
          <p:nvPr/>
        </p:nvPicPr>
        <p:blipFill>
          <a:blip r:embed="rId3"/>
          <a:stretch>
            <a:fillRect/>
          </a:stretch>
        </p:blipFill>
        <p:spPr>
          <a:xfrm>
            <a:off x="6657267" y="1003123"/>
            <a:ext cx="4336875" cy="3221215"/>
          </a:xfrm>
          <a:prstGeom prst="rect">
            <a:avLst/>
          </a:prstGeom>
        </p:spPr>
      </p:pic>
      <p:pic>
        <p:nvPicPr>
          <p:cNvPr id="15" name="图片 14">
            <a:extLst>
              <a:ext uri="{FF2B5EF4-FFF2-40B4-BE49-F238E27FC236}">
                <a16:creationId xmlns:a16="http://schemas.microsoft.com/office/drawing/2014/main" id="{38CDBC1B-ED17-4166-A50A-D778E7F30482}"/>
              </a:ext>
            </a:extLst>
          </p:cNvPr>
          <p:cNvPicPr>
            <a:picLocks noChangeAspect="1"/>
          </p:cNvPicPr>
          <p:nvPr/>
        </p:nvPicPr>
        <p:blipFill>
          <a:blip r:embed="rId4"/>
          <a:stretch>
            <a:fillRect/>
          </a:stretch>
        </p:blipFill>
        <p:spPr>
          <a:xfrm>
            <a:off x="6808233" y="4327605"/>
            <a:ext cx="4122408" cy="873041"/>
          </a:xfrm>
          <a:prstGeom prst="rect">
            <a:avLst/>
          </a:prstGeom>
        </p:spPr>
      </p:pic>
    </p:spTree>
    <p:extLst>
      <p:ext uri="{BB962C8B-B14F-4D97-AF65-F5344CB8AC3E}">
        <p14:creationId xmlns:p14="http://schemas.microsoft.com/office/powerpoint/2010/main" val="2252957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C5E6B-EA86-4B7A-8857-E179BC9402E2}"/>
              </a:ext>
            </a:extLst>
          </p:cNvPr>
          <p:cNvSpPr>
            <a:spLocks noGrp="1"/>
          </p:cNvSpPr>
          <p:nvPr>
            <p:ph type="title"/>
          </p:nvPr>
        </p:nvSpPr>
        <p:spPr/>
        <p:txBody>
          <a:bodyPr/>
          <a:lstStyle/>
          <a:p>
            <a:r>
              <a:rPr lang="en-US" altLang="zh-CN" dirty="0"/>
              <a:t>Predicting one view from another</a:t>
            </a:r>
            <a:endParaRPr lang="zh-CN" altLang="en-US" dirty="0"/>
          </a:p>
        </p:txBody>
      </p:sp>
      <p:sp>
        <p:nvSpPr>
          <p:cNvPr id="3" name="内容占位符 2">
            <a:extLst>
              <a:ext uri="{FF2B5EF4-FFF2-40B4-BE49-F238E27FC236}">
                <a16:creationId xmlns:a16="http://schemas.microsoft.com/office/drawing/2014/main" id="{C179D395-6DB9-456E-9B3F-BB073238995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AC1AE946-784C-4831-A86A-B6580D8D70B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C7F0F34-D4A4-4D76-AE69-044100DA5DAD}"/>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1D68A122-6C65-464D-995D-799E6936F97D}"/>
              </a:ext>
            </a:extLst>
          </p:cNvPr>
          <p:cNvSpPr>
            <a:spLocks noGrp="1"/>
          </p:cNvSpPr>
          <p:nvPr>
            <p:ph type="sldNum" sz="quarter" idx="4"/>
          </p:nvPr>
        </p:nvSpPr>
        <p:spPr/>
        <p:txBody>
          <a:bodyPr/>
          <a:lstStyle/>
          <a:p>
            <a:fld id="{DAB89253-CF67-43B6-94EC-8C5C380108CC}" type="slidenum">
              <a:rPr lang="zh-CN" altLang="en-US" smtClean="0"/>
              <a:pPr/>
              <a:t>34</a:t>
            </a:fld>
            <a:endParaRPr lang="zh-CN" altLang="en-US" dirty="0"/>
          </a:p>
        </p:txBody>
      </p:sp>
      <p:pic>
        <p:nvPicPr>
          <p:cNvPr id="7" name="图片 6">
            <a:extLst>
              <a:ext uri="{FF2B5EF4-FFF2-40B4-BE49-F238E27FC236}">
                <a16:creationId xmlns:a16="http://schemas.microsoft.com/office/drawing/2014/main" id="{B4C07BA4-AC34-44D1-A377-271775EEBE59}"/>
              </a:ext>
            </a:extLst>
          </p:cNvPr>
          <p:cNvPicPr>
            <a:picLocks noChangeAspect="1"/>
          </p:cNvPicPr>
          <p:nvPr/>
        </p:nvPicPr>
        <p:blipFill>
          <a:blip r:embed="rId2"/>
          <a:stretch>
            <a:fillRect/>
          </a:stretch>
        </p:blipFill>
        <p:spPr>
          <a:xfrm>
            <a:off x="973592" y="856989"/>
            <a:ext cx="10134942" cy="5319974"/>
          </a:xfrm>
          <a:prstGeom prst="rect">
            <a:avLst/>
          </a:prstGeom>
        </p:spPr>
      </p:pic>
    </p:spTree>
    <p:extLst>
      <p:ext uri="{BB962C8B-B14F-4D97-AF65-F5344CB8AC3E}">
        <p14:creationId xmlns:p14="http://schemas.microsoft.com/office/powerpoint/2010/main" val="85496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C5E6B-EA86-4B7A-8857-E179BC9402E2}"/>
              </a:ext>
            </a:extLst>
          </p:cNvPr>
          <p:cNvSpPr>
            <a:spLocks noGrp="1"/>
          </p:cNvSpPr>
          <p:nvPr>
            <p:ph type="title"/>
          </p:nvPr>
        </p:nvSpPr>
        <p:spPr/>
        <p:txBody>
          <a:bodyPr/>
          <a:lstStyle/>
          <a:p>
            <a:r>
              <a:rPr lang="en-US" altLang="zh-CN" dirty="0"/>
              <a:t>Predicting one view from another</a:t>
            </a:r>
            <a:endParaRPr lang="zh-CN" altLang="en-US" dirty="0"/>
          </a:p>
        </p:txBody>
      </p:sp>
      <p:sp>
        <p:nvSpPr>
          <p:cNvPr id="3" name="内容占位符 2">
            <a:extLst>
              <a:ext uri="{FF2B5EF4-FFF2-40B4-BE49-F238E27FC236}">
                <a16:creationId xmlns:a16="http://schemas.microsoft.com/office/drawing/2014/main" id="{C179D395-6DB9-456E-9B3F-BB073238995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AC1AE946-784C-4831-A86A-B6580D8D70B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C7F0F34-D4A4-4D76-AE69-044100DA5DAD}"/>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1D68A122-6C65-464D-995D-799E6936F97D}"/>
              </a:ext>
            </a:extLst>
          </p:cNvPr>
          <p:cNvSpPr>
            <a:spLocks noGrp="1"/>
          </p:cNvSpPr>
          <p:nvPr>
            <p:ph type="sldNum" sz="quarter" idx="4"/>
          </p:nvPr>
        </p:nvSpPr>
        <p:spPr/>
        <p:txBody>
          <a:bodyPr/>
          <a:lstStyle/>
          <a:p>
            <a:fld id="{DAB89253-CF67-43B6-94EC-8C5C380108CC}" type="slidenum">
              <a:rPr lang="zh-CN" altLang="en-US" smtClean="0"/>
              <a:pPr/>
              <a:t>35</a:t>
            </a:fld>
            <a:endParaRPr lang="zh-CN" altLang="en-US" dirty="0"/>
          </a:p>
        </p:txBody>
      </p:sp>
      <p:pic>
        <p:nvPicPr>
          <p:cNvPr id="7" name="图片 6">
            <a:extLst>
              <a:ext uri="{FF2B5EF4-FFF2-40B4-BE49-F238E27FC236}">
                <a16:creationId xmlns:a16="http://schemas.microsoft.com/office/drawing/2014/main" id="{A234C955-F5FF-40C2-96A1-F8947567B4B1}"/>
              </a:ext>
            </a:extLst>
          </p:cNvPr>
          <p:cNvPicPr>
            <a:picLocks noChangeAspect="1"/>
          </p:cNvPicPr>
          <p:nvPr/>
        </p:nvPicPr>
        <p:blipFill>
          <a:blip r:embed="rId2"/>
          <a:stretch>
            <a:fillRect/>
          </a:stretch>
        </p:blipFill>
        <p:spPr>
          <a:xfrm>
            <a:off x="668792" y="971289"/>
            <a:ext cx="6051096" cy="3176305"/>
          </a:xfrm>
          <a:prstGeom prst="rect">
            <a:avLst/>
          </a:prstGeom>
        </p:spPr>
      </p:pic>
      <p:pic>
        <p:nvPicPr>
          <p:cNvPr id="9" name="图片 8">
            <a:extLst>
              <a:ext uri="{FF2B5EF4-FFF2-40B4-BE49-F238E27FC236}">
                <a16:creationId xmlns:a16="http://schemas.microsoft.com/office/drawing/2014/main" id="{AA9C519B-745A-44CB-B2C9-0D034AAD02A7}"/>
              </a:ext>
            </a:extLst>
          </p:cNvPr>
          <p:cNvPicPr>
            <a:picLocks noChangeAspect="1"/>
          </p:cNvPicPr>
          <p:nvPr/>
        </p:nvPicPr>
        <p:blipFill>
          <a:blip r:embed="rId3"/>
          <a:stretch>
            <a:fillRect/>
          </a:stretch>
        </p:blipFill>
        <p:spPr>
          <a:xfrm>
            <a:off x="6886491" y="2504224"/>
            <a:ext cx="4369582" cy="856111"/>
          </a:xfrm>
          <a:prstGeom prst="rect">
            <a:avLst/>
          </a:prstGeom>
        </p:spPr>
      </p:pic>
      <p:pic>
        <p:nvPicPr>
          <p:cNvPr id="10" name="图片 9">
            <a:extLst>
              <a:ext uri="{FF2B5EF4-FFF2-40B4-BE49-F238E27FC236}">
                <a16:creationId xmlns:a16="http://schemas.microsoft.com/office/drawing/2014/main" id="{FDD5DBE7-25F6-4EC6-A306-3B1F5F4E0BE3}"/>
              </a:ext>
            </a:extLst>
          </p:cNvPr>
          <p:cNvPicPr>
            <a:picLocks noChangeAspect="1"/>
          </p:cNvPicPr>
          <p:nvPr/>
        </p:nvPicPr>
        <p:blipFill>
          <a:blip r:embed="rId4"/>
          <a:stretch>
            <a:fillRect/>
          </a:stretch>
        </p:blipFill>
        <p:spPr>
          <a:xfrm>
            <a:off x="5553496" y="4759406"/>
            <a:ext cx="5884476" cy="898444"/>
          </a:xfrm>
          <a:prstGeom prst="rect">
            <a:avLst/>
          </a:prstGeom>
        </p:spPr>
      </p:pic>
      <p:cxnSp>
        <p:nvCxnSpPr>
          <p:cNvPr id="12" name="直接箭头连接符 11">
            <a:extLst>
              <a:ext uri="{FF2B5EF4-FFF2-40B4-BE49-F238E27FC236}">
                <a16:creationId xmlns:a16="http://schemas.microsoft.com/office/drawing/2014/main" id="{3D7493B9-BE37-4C8B-8C69-71EB3920A5CE}"/>
              </a:ext>
            </a:extLst>
          </p:cNvPr>
          <p:cNvCxnSpPr/>
          <p:nvPr/>
        </p:nvCxnSpPr>
        <p:spPr>
          <a:xfrm>
            <a:off x="8805863" y="3429000"/>
            <a:ext cx="0" cy="1270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253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C5E6B-EA86-4B7A-8857-E179BC9402E2}"/>
              </a:ext>
            </a:extLst>
          </p:cNvPr>
          <p:cNvSpPr>
            <a:spLocks noGrp="1"/>
          </p:cNvSpPr>
          <p:nvPr>
            <p:ph type="title"/>
          </p:nvPr>
        </p:nvSpPr>
        <p:spPr/>
        <p:txBody>
          <a:bodyPr/>
          <a:lstStyle/>
          <a:p>
            <a:r>
              <a:rPr lang="en-US" altLang="zh-CN" dirty="0"/>
              <a:t>Predicting one view from another</a:t>
            </a:r>
            <a:endParaRPr lang="zh-CN" altLang="en-US" dirty="0"/>
          </a:p>
        </p:txBody>
      </p:sp>
      <p:sp>
        <p:nvSpPr>
          <p:cNvPr id="3" name="内容占位符 2">
            <a:extLst>
              <a:ext uri="{FF2B5EF4-FFF2-40B4-BE49-F238E27FC236}">
                <a16:creationId xmlns:a16="http://schemas.microsoft.com/office/drawing/2014/main" id="{C179D395-6DB9-456E-9B3F-BB0732389952}"/>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AC1AE946-784C-4831-A86A-B6580D8D70B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C7F0F34-D4A4-4D76-AE69-044100DA5DAD}"/>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1D68A122-6C65-464D-995D-799E6936F97D}"/>
              </a:ext>
            </a:extLst>
          </p:cNvPr>
          <p:cNvSpPr>
            <a:spLocks noGrp="1"/>
          </p:cNvSpPr>
          <p:nvPr>
            <p:ph type="sldNum" sz="quarter" idx="4"/>
          </p:nvPr>
        </p:nvSpPr>
        <p:spPr/>
        <p:txBody>
          <a:bodyPr/>
          <a:lstStyle/>
          <a:p>
            <a:fld id="{DAB89253-CF67-43B6-94EC-8C5C380108CC}" type="slidenum">
              <a:rPr lang="zh-CN" altLang="en-US" smtClean="0"/>
              <a:pPr/>
              <a:t>36</a:t>
            </a:fld>
            <a:endParaRPr lang="zh-CN" altLang="en-US" dirty="0"/>
          </a:p>
        </p:txBody>
      </p:sp>
      <p:pic>
        <p:nvPicPr>
          <p:cNvPr id="12" name="图片 11">
            <a:extLst>
              <a:ext uri="{FF2B5EF4-FFF2-40B4-BE49-F238E27FC236}">
                <a16:creationId xmlns:a16="http://schemas.microsoft.com/office/drawing/2014/main" id="{16E8217D-1808-4328-834A-3C50F79518FD}"/>
              </a:ext>
            </a:extLst>
          </p:cNvPr>
          <p:cNvPicPr>
            <a:picLocks noChangeAspect="1"/>
          </p:cNvPicPr>
          <p:nvPr/>
        </p:nvPicPr>
        <p:blipFill>
          <a:blip r:embed="rId2"/>
          <a:stretch>
            <a:fillRect/>
          </a:stretch>
        </p:blipFill>
        <p:spPr>
          <a:xfrm>
            <a:off x="2401352" y="1356102"/>
            <a:ext cx="5363330" cy="5497779"/>
          </a:xfrm>
          <a:prstGeom prst="rect">
            <a:avLst/>
          </a:prstGeom>
        </p:spPr>
      </p:pic>
      <p:pic>
        <p:nvPicPr>
          <p:cNvPr id="14" name="图片 13">
            <a:extLst>
              <a:ext uri="{FF2B5EF4-FFF2-40B4-BE49-F238E27FC236}">
                <a16:creationId xmlns:a16="http://schemas.microsoft.com/office/drawing/2014/main" id="{431D3FEC-962F-4BE4-BCB5-CDE865BDD386}"/>
              </a:ext>
            </a:extLst>
          </p:cNvPr>
          <p:cNvPicPr>
            <a:picLocks noChangeAspect="1"/>
          </p:cNvPicPr>
          <p:nvPr/>
        </p:nvPicPr>
        <p:blipFill>
          <a:blip r:embed="rId3"/>
          <a:stretch>
            <a:fillRect/>
          </a:stretch>
        </p:blipFill>
        <p:spPr>
          <a:xfrm>
            <a:off x="2801320" y="985632"/>
            <a:ext cx="4835470" cy="310314"/>
          </a:xfrm>
          <a:prstGeom prst="rect">
            <a:avLst/>
          </a:prstGeom>
        </p:spPr>
      </p:pic>
    </p:spTree>
    <p:extLst>
      <p:ext uri="{BB962C8B-B14F-4D97-AF65-F5344CB8AC3E}">
        <p14:creationId xmlns:p14="http://schemas.microsoft.com/office/powerpoint/2010/main" val="1131954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3E908-E650-44D1-9169-34A552F64FF1}"/>
              </a:ext>
            </a:extLst>
          </p:cNvPr>
          <p:cNvSpPr>
            <a:spLocks noGrp="1"/>
          </p:cNvSpPr>
          <p:nvPr>
            <p:ph type="title"/>
          </p:nvPr>
        </p:nvSpPr>
        <p:spPr/>
        <p:txBody>
          <a:bodyPr/>
          <a:lstStyle/>
          <a:p>
            <a:r>
              <a:rPr lang="en-US" altLang="zh-CN" dirty="0"/>
              <a:t>Predicting one view from another</a:t>
            </a:r>
            <a:endParaRPr lang="zh-CN" altLang="en-US" dirty="0"/>
          </a:p>
        </p:txBody>
      </p:sp>
      <p:sp>
        <p:nvSpPr>
          <p:cNvPr id="3" name="内容占位符 2">
            <a:extLst>
              <a:ext uri="{FF2B5EF4-FFF2-40B4-BE49-F238E27FC236}">
                <a16:creationId xmlns:a16="http://schemas.microsoft.com/office/drawing/2014/main" id="{CC7A94EA-CEBD-422F-9D57-9FD78D02D78F}"/>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DEB9DE3-9CA2-495B-9858-1B0777840C81}"/>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61FAE90-3ABC-4E49-81AF-52C8C8AC12D1}"/>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33E9B439-4CB2-42E7-A66D-30623C77D609}"/>
              </a:ext>
            </a:extLst>
          </p:cNvPr>
          <p:cNvSpPr>
            <a:spLocks noGrp="1"/>
          </p:cNvSpPr>
          <p:nvPr>
            <p:ph type="sldNum" sz="quarter" idx="4"/>
          </p:nvPr>
        </p:nvSpPr>
        <p:spPr/>
        <p:txBody>
          <a:bodyPr/>
          <a:lstStyle/>
          <a:p>
            <a:fld id="{DAB89253-CF67-43B6-94EC-8C5C380108CC}" type="slidenum">
              <a:rPr lang="zh-CN" altLang="en-US" smtClean="0"/>
              <a:pPr/>
              <a:t>37</a:t>
            </a:fld>
            <a:endParaRPr lang="zh-CN" altLang="en-US" dirty="0"/>
          </a:p>
        </p:txBody>
      </p:sp>
      <p:pic>
        <p:nvPicPr>
          <p:cNvPr id="7" name="图片 6">
            <a:extLst>
              <a:ext uri="{FF2B5EF4-FFF2-40B4-BE49-F238E27FC236}">
                <a16:creationId xmlns:a16="http://schemas.microsoft.com/office/drawing/2014/main" id="{9BB10D9C-EE58-42F2-95F1-D8621005D775}"/>
              </a:ext>
            </a:extLst>
          </p:cNvPr>
          <p:cNvPicPr>
            <a:picLocks noChangeAspect="1"/>
          </p:cNvPicPr>
          <p:nvPr/>
        </p:nvPicPr>
        <p:blipFill>
          <a:blip r:embed="rId3"/>
          <a:stretch>
            <a:fillRect/>
          </a:stretch>
        </p:blipFill>
        <p:spPr>
          <a:xfrm>
            <a:off x="991975" y="1702551"/>
            <a:ext cx="9957678" cy="3628849"/>
          </a:xfrm>
          <a:prstGeom prst="rect">
            <a:avLst/>
          </a:prstGeom>
        </p:spPr>
      </p:pic>
    </p:spTree>
    <p:extLst>
      <p:ext uri="{BB962C8B-B14F-4D97-AF65-F5344CB8AC3E}">
        <p14:creationId xmlns:p14="http://schemas.microsoft.com/office/powerpoint/2010/main" val="44427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9C0A80-ADA4-43EF-811D-4AE1E19ACF07}"/>
              </a:ext>
            </a:extLst>
          </p:cNvPr>
          <p:cNvSpPr>
            <a:spLocks noGrp="1"/>
          </p:cNvSpPr>
          <p:nvPr>
            <p:ph type="title"/>
          </p:nvPr>
        </p:nvSpPr>
        <p:spPr/>
        <p:txBody>
          <a:bodyPr/>
          <a:lstStyle/>
          <a:p>
            <a:r>
              <a:rPr lang="en-US" altLang="zh-CN" dirty="0"/>
              <a:t>Predicting one view from another</a:t>
            </a:r>
            <a:endParaRPr lang="zh-CN" altLang="en-US" dirty="0"/>
          </a:p>
        </p:txBody>
      </p:sp>
      <p:sp>
        <p:nvSpPr>
          <p:cNvPr id="3" name="内容占位符 2">
            <a:extLst>
              <a:ext uri="{FF2B5EF4-FFF2-40B4-BE49-F238E27FC236}">
                <a16:creationId xmlns:a16="http://schemas.microsoft.com/office/drawing/2014/main" id="{B14E2C60-6854-4CEA-988B-208B954D107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EF357C48-32A0-4471-AB2F-A90CC3C0FE56}"/>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81929873-89BB-491E-A2E0-A3C9C0F0852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A5618B42-5924-48B6-8624-8ADC31404380}"/>
              </a:ext>
            </a:extLst>
          </p:cNvPr>
          <p:cNvSpPr>
            <a:spLocks noGrp="1"/>
          </p:cNvSpPr>
          <p:nvPr>
            <p:ph type="sldNum" sz="quarter" idx="4"/>
          </p:nvPr>
        </p:nvSpPr>
        <p:spPr/>
        <p:txBody>
          <a:bodyPr/>
          <a:lstStyle/>
          <a:p>
            <a:fld id="{DAB89253-CF67-43B6-94EC-8C5C380108CC}" type="slidenum">
              <a:rPr lang="zh-CN" altLang="en-US" smtClean="0"/>
              <a:pPr/>
              <a:t>38</a:t>
            </a:fld>
            <a:endParaRPr lang="zh-CN" altLang="en-US" dirty="0"/>
          </a:p>
        </p:txBody>
      </p:sp>
      <p:pic>
        <p:nvPicPr>
          <p:cNvPr id="7" name="图片 6">
            <a:extLst>
              <a:ext uri="{FF2B5EF4-FFF2-40B4-BE49-F238E27FC236}">
                <a16:creationId xmlns:a16="http://schemas.microsoft.com/office/drawing/2014/main" id="{693F18F4-8734-4622-BF21-B67E63856EE2}"/>
              </a:ext>
            </a:extLst>
          </p:cNvPr>
          <p:cNvPicPr>
            <a:picLocks noChangeAspect="1"/>
          </p:cNvPicPr>
          <p:nvPr/>
        </p:nvPicPr>
        <p:blipFill>
          <a:blip r:embed="rId2"/>
          <a:stretch>
            <a:fillRect/>
          </a:stretch>
        </p:blipFill>
        <p:spPr>
          <a:xfrm>
            <a:off x="587829" y="1108626"/>
            <a:ext cx="10765970" cy="4241347"/>
          </a:xfrm>
          <a:prstGeom prst="rect">
            <a:avLst/>
          </a:prstGeom>
        </p:spPr>
      </p:pic>
    </p:spTree>
    <p:extLst>
      <p:ext uri="{BB962C8B-B14F-4D97-AF65-F5344CB8AC3E}">
        <p14:creationId xmlns:p14="http://schemas.microsoft.com/office/powerpoint/2010/main" val="795782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15D60-C93C-419B-A2A0-9038C43EA581}"/>
              </a:ext>
            </a:extLst>
          </p:cNvPr>
          <p:cNvSpPr>
            <a:spLocks noGrp="1"/>
          </p:cNvSpPr>
          <p:nvPr>
            <p:ph type="title"/>
          </p:nvPr>
        </p:nvSpPr>
        <p:spPr/>
        <p:txBody>
          <a:bodyPr/>
          <a:lstStyle/>
          <a:p>
            <a:r>
              <a:rPr lang="en-US" altLang="zh-CN" dirty="0"/>
              <a:t>Predicting one view from another</a:t>
            </a:r>
            <a:endParaRPr lang="zh-CN" altLang="en-US" dirty="0"/>
          </a:p>
        </p:txBody>
      </p:sp>
      <p:sp>
        <p:nvSpPr>
          <p:cNvPr id="3" name="内容占位符 2">
            <a:extLst>
              <a:ext uri="{FF2B5EF4-FFF2-40B4-BE49-F238E27FC236}">
                <a16:creationId xmlns:a16="http://schemas.microsoft.com/office/drawing/2014/main" id="{CD0358B3-A413-47E6-A3F6-1D2CDC6E06C9}"/>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96C92547-7BFB-43A9-A740-57492F9BF2F2}"/>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72C68627-AE9B-4E3C-B610-217B90E952E6}"/>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EE871F5D-A38A-4788-B0EB-7031A1038948}"/>
              </a:ext>
            </a:extLst>
          </p:cNvPr>
          <p:cNvSpPr>
            <a:spLocks noGrp="1"/>
          </p:cNvSpPr>
          <p:nvPr>
            <p:ph type="sldNum" sz="quarter" idx="4"/>
          </p:nvPr>
        </p:nvSpPr>
        <p:spPr/>
        <p:txBody>
          <a:bodyPr/>
          <a:lstStyle/>
          <a:p>
            <a:fld id="{DAB89253-CF67-43B6-94EC-8C5C380108CC}" type="slidenum">
              <a:rPr lang="zh-CN" altLang="en-US" smtClean="0"/>
              <a:pPr/>
              <a:t>39</a:t>
            </a:fld>
            <a:endParaRPr lang="zh-CN" altLang="en-US" dirty="0"/>
          </a:p>
        </p:txBody>
      </p:sp>
      <p:pic>
        <p:nvPicPr>
          <p:cNvPr id="7" name="图片 6">
            <a:extLst>
              <a:ext uri="{FF2B5EF4-FFF2-40B4-BE49-F238E27FC236}">
                <a16:creationId xmlns:a16="http://schemas.microsoft.com/office/drawing/2014/main" id="{18CD9796-6176-41BD-87D6-0902873E22EA}"/>
              </a:ext>
            </a:extLst>
          </p:cNvPr>
          <p:cNvPicPr>
            <a:picLocks noChangeAspect="1"/>
          </p:cNvPicPr>
          <p:nvPr/>
        </p:nvPicPr>
        <p:blipFill>
          <a:blip r:embed="rId2"/>
          <a:stretch>
            <a:fillRect/>
          </a:stretch>
        </p:blipFill>
        <p:spPr>
          <a:xfrm>
            <a:off x="587828" y="1108626"/>
            <a:ext cx="10765971" cy="4692672"/>
          </a:xfrm>
          <a:prstGeom prst="rect">
            <a:avLst/>
          </a:prstGeom>
        </p:spPr>
      </p:pic>
    </p:spTree>
    <p:extLst>
      <p:ext uri="{BB962C8B-B14F-4D97-AF65-F5344CB8AC3E}">
        <p14:creationId xmlns:p14="http://schemas.microsoft.com/office/powerpoint/2010/main" val="3249996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A38CC9-98A2-44F4-ACAF-3B8996443402}"/>
              </a:ext>
            </a:extLst>
          </p:cNvPr>
          <p:cNvSpPr>
            <a:spLocks noGrp="1"/>
          </p:cNvSpPr>
          <p:nvPr>
            <p:ph type="title"/>
          </p:nvPr>
        </p:nvSpPr>
        <p:spPr/>
        <p:txBody>
          <a:bodyPr/>
          <a:lstStyle/>
          <a:p>
            <a:r>
              <a:rPr lang="en-US" altLang="zh-CN" dirty="0"/>
              <a:t>Depth refines representations</a:t>
            </a:r>
            <a:endParaRPr lang="zh-CN" altLang="en-US" dirty="0"/>
          </a:p>
        </p:txBody>
      </p:sp>
      <p:sp>
        <p:nvSpPr>
          <p:cNvPr id="3" name="内容占位符 2">
            <a:extLst>
              <a:ext uri="{FF2B5EF4-FFF2-40B4-BE49-F238E27FC236}">
                <a16:creationId xmlns:a16="http://schemas.microsoft.com/office/drawing/2014/main" id="{4A5D698C-64DF-44AD-8064-CF8C78810549}"/>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4E02B95F-EBBB-43B8-99C4-D811ABABD4B6}"/>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054E7048-9A3A-45B3-A4DF-430CCA953A9D}"/>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7BCA3CF7-97DE-448E-B203-C5DB988B82DA}"/>
              </a:ext>
            </a:extLst>
          </p:cNvPr>
          <p:cNvSpPr>
            <a:spLocks noGrp="1"/>
          </p:cNvSpPr>
          <p:nvPr>
            <p:ph type="sldNum" sz="quarter" idx="4"/>
          </p:nvPr>
        </p:nvSpPr>
        <p:spPr/>
        <p:txBody>
          <a:bodyPr/>
          <a:lstStyle/>
          <a:p>
            <a:fld id="{DAB89253-CF67-43B6-94EC-8C5C380108CC}" type="slidenum">
              <a:rPr lang="zh-CN" altLang="en-US" smtClean="0"/>
              <a:pPr/>
              <a:t>4</a:t>
            </a:fld>
            <a:endParaRPr lang="zh-CN" altLang="en-US" dirty="0"/>
          </a:p>
        </p:txBody>
      </p:sp>
      <p:pic>
        <p:nvPicPr>
          <p:cNvPr id="7" name="图片 6">
            <a:extLst>
              <a:ext uri="{FF2B5EF4-FFF2-40B4-BE49-F238E27FC236}">
                <a16:creationId xmlns:a16="http://schemas.microsoft.com/office/drawing/2014/main" id="{3290FB59-D4ED-4B49-B12E-4924994831CD}"/>
              </a:ext>
            </a:extLst>
          </p:cNvPr>
          <p:cNvPicPr>
            <a:picLocks noChangeAspect="1"/>
          </p:cNvPicPr>
          <p:nvPr/>
        </p:nvPicPr>
        <p:blipFill>
          <a:blip r:embed="rId2"/>
          <a:stretch>
            <a:fillRect/>
          </a:stretch>
        </p:blipFill>
        <p:spPr>
          <a:xfrm>
            <a:off x="2176536" y="1007710"/>
            <a:ext cx="7234164" cy="5184510"/>
          </a:xfrm>
          <a:prstGeom prst="rect">
            <a:avLst/>
          </a:prstGeom>
        </p:spPr>
      </p:pic>
    </p:spTree>
    <p:extLst>
      <p:ext uri="{BB962C8B-B14F-4D97-AF65-F5344CB8AC3E}">
        <p14:creationId xmlns:p14="http://schemas.microsoft.com/office/powerpoint/2010/main" val="3573755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421A8-EED6-4C67-8643-C0CD8F60EB5F}"/>
              </a:ext>
            </a:extLst>
          </p:cNvPr>
          <p:cNvSpPr>
            <a:spLocks noGrp="1"/>
          </p:cNvSpPr>
          <p:nvPr>
            <p:ph type="title"/>
          </p:nvPr>
        </p:nvSpPr>
        <p:spPr/>
        <p:txBody>
          <a:bodyPr/>
          <a:lstStyle/>
          <a:p>
            <a:r>
              <a:rPr lang="en-US" altLang="zh-CN" dirty="0"/>
              <a:t>Task related self-supervised learning</a:t>
            </a:r>
            <a:endParaRPr lang="zh-CN" altLang="en-US" dirty="0"/>
          </a:p>
        </p:txBody>
      </p:sp>
      <p:sp>
        <p:nvSpPr>
          <p:cNvPr id="3" name="内容占位符 2">
            <a:extLst>
              <a:ext uri="{FF2B5EF4-FFF2-40B4-BE49-F238E27FC236}">
                <a16:creationId xmlns:a16="http://schemas.microsoft.com/office/drawing/2014/main" id="{272B09A9-7DD9-431E-8A71-A2018694D5D8}"/>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68FBD310-B88E-4737-9B95-CA2604640F06}"/>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0F326D38-BB9C-4104-A131-0AA475DD9398}"/>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E95E06DE-52D8-480B-867C-BC08594A8FA0}"/>
              </a:ext>
            </a:extLst>
          </p:cNvPr>
          <p:cNvSpPr>
            <a:spLocks noGrp="1"/>
          </p:cNvSpPr>
          <p:nvPr>
            <p:ph type="sldNum" sz="quarter" idx="4"/>
          </p:nvPr>
        </p:nvSpPr>
        <p:spPr/>
        <p:txBody>
          <a:bodyPr/>
          <a:lstStyle/>
          <a:p>
            <a:fld id="{DAB89253-CF67-43B6-94EC-8C5C380108CC}" type="slidenum">
              <a:rPr lang="zh-CN" altLang="en-US" smtClean="0"/>
              <a:pPr/>
              <a:t>40</a:t>
            </a:fld>
            <a:endParaRPr lang="zh-CN" altLang="en-US" dirty="0"/>
          </a:p>
        </p:txBody>
      </p:sp>
      <p:pic>
        <p:nvPicPr>
          <p:cNvPr id="1026" name="Picture 2">
            <a:extLst>
              <a:ext uri="{FF2B5EF4-FFF2-40B4-BE49-F238E27FC236}">
                <a16:creationId xmlns:a16="http://schemas.microsoft.com/office/drawing/2014/main" id="{45441BF5-9A22-49E7-AEAC-1C737E0E3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293" y="856989"/>
            <a:ext cx="9585437" cy="555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27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36C74-16C2-40A7-9C24-1C1C9EA2264F}"/>
              </a:ext>
            </a:extLst>
          </p:cNvPr>
          <p:cNvSpPr>
            <a:spLocks noGrp="1"/>
          </p:cNvSpPr>
          <p:nvPr>
            <p:ph type="title"/>
          </p:nvPr>
        </p:nvSpPr>
        <p:spPr/>
        <p:txBody>
          <a:bodyPr/>
          <a:lstStyle/>
          <a:p>
            <a:r>
              <a:rPr lang="en-US" altLang="zh-CN" dirty="0"/>
              <a:t>Task related self-supervised learning</a:t>
            </a:r>
            <a:endParaRPr lang="zh-CN" altLang="en-US" dirty="0"/>
          </a:p>
        </p:txBody>
      </p:sp>
      <p:sp>
        <p:nvSpPr>
          <p:cNvPr id="3" name="内容占位符 2">
            <a:extLst>
              <a:ext uri="{FF2B5EF4-FFF2-40B4-BE49-F238E27FC236}">
                <a16:creationId xmlns:a16="http://schemas.microsoft.com/office/drawing/2014/main" id="{4400B7B4-EE8F-4ED4-B169-C6A4809ECCA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2E50C76-27B1-40C0-B3B1-3A6727B66793}"/>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9F573562-A6FB-4A32-8F24-84BF861A2A38}"/>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D074CA86-20CF-4257-A756-66C03361183F}"/>
              </a:ext>
            </a:extLst>
          </p:cNvPr>
          <p:cNvSpPr>
            <a:spLocks noGrp="1"/>
          </p:cNvSpPr>
          <p:nvPr>
            <p:ph type="sldNum" sz="quarter" idx="4"/>
          </p:nvPr>
        </p:nvSpPr>
        <p:spPr/>
        <p:txBody>
          <a:bodyPr/>
          <a:lstStyle/>
          <a:p>
            <a:fld id="{DAB89253-CF67-43B6-94EC-8C5C380108CC}" type="slidenum">
              <a:rPr lang="zh-CN" altLang="en-US" smtClean="0"/>
              <a:pPr/>
              <a:t>41</a:t>
            </a:fld>
            <a:endParaRPr lang="zh-CN" altLang="en-US" dirty="0"/>
          </a:p>
        </p:txBody>
      </p:sp>
      <p:pic>
        <p:nvPicPr>
          <p:cNvPr id="3074" name="Picture 2">
            <a:extLst>
              <a:ext uri="{FF2B5EF4-FFF2-40B4-BE49-F238E27FC236}">
                <a16:creationId xmlns:a16="http://schemas.microsoft.com/office/drawing/2014/main" id="{4BA35917-F80D-4EE7-8424-757717543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025"/>
          <a:stretch/>
        </p:blipFill>
        <p:spPr bwMode="auto">
          <a:xfrm>
            <a:off x="587829" y="2019420"/>
            <a:ext cx="10787432" cy="343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42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D100F-2F50-45F5-9395-F58D36A122C6}"/>
              </a:ext>
            </a:extLst>
          </p:cNvPr>
          <p:cNvSpPr>
            <a:spLocks noGrp="1"/>
          </p:cNvSpPr>
          <p:nvPr>
            <p:ph type="title"/>
          </p:nvPr>
        </p:nvSpPr>
        <p:spPr/>
        <p:txBody>
          <a:bodyPr/>
          <a:lstStyle/>
          <a:p>
            <a:r>
              <a:rPr lang="en-US" altLang="zh-CN" dirty="0"/>
              <a:t>Task related self-supervised learning</a:t>
            </a:r>
            <a:endParaRPr lang="zh-CN" altLang="en-US" dirty="0"/>
          </a:p>
        </p:txBody>
      </p:sp>
      <p:sp>
        <p:nvSpPr>
          <p:cNvPr id="3" name="内容占位符 2">
            <a:extLst>
              <a:ext uri="{FF2B5EF4-FFF2-40B4-BE49-F238E27FC236}">
                <a16:creationId xmlns:a16="http://schemas.microsoft.com/office/drawing/2014/main" id="{ADB1A9DE-A891-443A-BC28-D39B88439C7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5550873-C28E-462F-801C-5D4427DCAEBF}"/>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E1E397A9-2C4B-46FA-98C1-C613CA2350CA}"/>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BEFF23AB-3315-4847-83C4-2E91E90F4040}"/>
              </a:ext>
            </a:extLst>
          </p:cNvPr>
          <p:cNvSpPr>
            <a:spLocks noGrp="1"/>
          </p:cNvSpPr>
          <p:nvPr>
            <p:ph type="sldNum" sz="quarter" idx="4"/>
          </p:nvPr>
        </p:nvSpPr>
        <p:spPr/>
        <p:txBody>
          <a:bodyPr/>
          <a:lstStyle/>
          <a:p>
            <a:fld id="{DAB89253-CF67-43B6-94EC-8C5C380108CC}" type="slidenum">
              <a:rPr lang="zh-CN" altLang="en-US" smtClean="0"/>
              <a:pPr/>
              <a:t>42</a:t>
            </a:fld>
            <a:endParaRPr lang="zh-CN" altLang="en-US" dirty="0"/>
          </a:p>
        </p:txBody>
      </p:sp>
      <p:pic>
        <p:nvPicPr>
          <p:cNvPr id="7" name="图片 6">
            <a:extLst>
              <a:ext uri="{FF2B5EF4-FFF2-40B4-BE49-F238E27FC236}">
                <a16:creationId xmlns:a16="http://schemas.microsoft.com/office/drawing/2014/main" id="{39F44626-5D94-4918-92EE-249AC057B52D}"/>
              </a:ext>
            </a:extLst>
          </p:cNvPr>
          <p:cNvPicPr>
            <a:picLocks noChangeAspect="1"/>
          </p:cNvPicPr>
          <p:nvPr/>
        </p:nvPicPr>
        <p:blipFill>
          <a:blip r:embed="rId3"/>
          <a:stretch>
            <a:fillRect/>
          </a:stretch>
        </p:blipFill>
        <p:spPr>
          <a:xfrm>
            <a:off x="0" y="1268468"/>
            <a:ext cx="12192000" cy="4321064"/>
          </a:xfrm>
          <a:prstGeom prst="rect">
            <a:avLst/>
          </a:prstGeom>
        </p:spPr>
      </p:pic>
    </p:spTree>
    <p:extLst>
      <p:ext uri="{BB962C8B-B14F-4D97-AF65-F5344CB8AC3E}">
        <p14:creationId xmlns:p14="http://schemas.microsoft.com/office/powerpoint/2010/main" val="1828842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C380C-5D85-4AFB-BB22-FE42C5D18009}"/>
              </a:ext>
            </a:extLst>
          </p:cNvPr>
          <p:cNvSpPr>
            <a:spLocks noGrp="1"/>
          </p:cNvSpPr>
          <p:nvPr>
            <p:ph type="title"/>
          </p:nvPr>
        </p:nvSpPr>
        <p:spPr/>
        <p:txBody>
          <a:bodyPr/>
          <a:lstStyle/>
          <a:p>
            <a:r>
              <a:rPr lang="en-US" altLang="zh-CN" dirty="0"/>
              <a:t>Task related self-supervised learning</a:t>
            </a:r>
            <a:endParaRPr lang="zh-CN" altLang="en-US" dirty="0"/>
          </a:p>
        </p:txBody>
      </p:sp>
      <p:sp>
        <p:nvSpPr>
          <p:cNvPr id="3" name="内容占位符 2">
            <a:extLst>
              <a:ext uri="{FF2B5EF4-FFF2-40B4-BE49-F238E27FC236}">
                <a16:creationId xmlns:a16="http://schemas.microsoft.com/office/drawing/2014/main" id="{96118E7F-00EC-4DBC-A31B-D48235EC9BCF}"/>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F7FA289-EBB1-4E91-9089-062EABC8132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EE7E373-3619-4624-8C95-2960E80FDC3E}"/>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E8310111-8CE1-41AF-B3B4-ADA47E79C0C7}"/>
              </a:ext>
            </a:extLst>
          </p:cNvPr>
          <p:cNvSpPr>
            <a:spLocks noGrp="1"/>
          </p:cNvSpPr>
          <p:nvPr>
            <p:ph type="sldNum" sz="quarter" idx="4"/>
          </p:nvPr>
        </p:nvSpPr>
        <p:spPr/>
        <p:txBody>
          <a:bodyPr/>
          <a:lstStyle/>
          <a:p>
            <a:fld id="{DAB89253-CF67-43B6-94EC-8C5C380108CC}" type="slidenum">
              <a:rPr lang="zh-CN" altLang="en-US" smtClean="0"/>
              <a:pPr/>
              <a:t>43</a:t>
            </a:fld>
            <a:endParaRPr lang="zh-CN" altLang="en-US" dirty="0"/>
          </a:p>
        </p:txBody>
      </p:sp>
      <p:pic>
        <p:nvPicPr>
          <p:cNvPr id="7" name="图片 6">
            <a:extLst>
              <a:ext uri="{FF2B5EF4-FFF2-40B4-BE49-F238E27FC236}">
                <a16:creationId xmlns:a16="http://schemas.microsoft.com/office/drawing/2014/main" id="{90DE2620-1D73-4E5D-A3A2-D9DBDD5B0A16}"/>
              </a:ext>
            </a:extLst>
          </p:cNvPr>
          <p:cNvPicPr>
            <a:picLocks noChangeAspect="1"/>
          </p:cNvPicPr>
          <p:nvPr/>
        </p:nvPicPr>
        <p:blipFill>
          <a:blip r:embed="rId3"/>
          <a:stretch>
            <a:fillRect/>
          </a:stretch>
        </p:blipFill>
        <p:spPr>
          <a:xfrm>
            <a:off x="0" y="1356360"/>
            <a:ext cx="12192000" cy="4145280"/>
          </a:xfrm>
          <a:prstGeom prst="rect">
            <a:avLst/>
          </a:prstGeom>
        </p:spPr>
      </p:pic>
    </p:spTree>
    <p:extLst>
      <p:ext uri="{BB962C8B-B14F-4D97-AF65-F5344CB8AC3E}">
        <p14:creationId xmlns:p14="http://schemas.microsoft.com/office/powerpoint/2010/main" val="215708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4D685E-F612-4F64-B99D-8CFCAADE3771}"/>
              </a:ext>
            </a:extLst>
          </p:cNvPr>
          <p:cNvSpPr>
            <a:spLocks noGrp="1"/>
          </p:cNvSpPr>
          <p:nvPr>
            <p:ph type="title"/>
          </p:nvPr>
        </p:nvSpPr>
        <p:spPr/>
        <p:txBody>
          <a:bodyPr/>
          <a:lstStyle/>
          <a:p>
            <a:r>
              <a:rPr lang="en-US" altLang="zh-CN" dirty="0"/>
              <a:t>Task related self-supervised learning</a:t>
            </a:r>
            <a:endParaRPr lang="zh-CN" altLang="en-US" dirty="0"/>
          </a:p>
        </p:txBody>
      </p:sp>
      <p:sp>
        <p:nvSpPr>
          <p:cNvPr id="3" name="内容占位符 2">
            <a:extLst>
              <a:ext uri="{FF2B5EF4-FFF2-40B4-BE49-F238E27FC236}">
                <a16:creationId xmlns:a16="http://schemas.microsoft.com/office/drawing/2014/main" id="{FE25BFA1-F21F-4E25-80F7-852F4CE0BE4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9604BD5D-D3DC-47EC-A4F8-EC538136B3AB}"/>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AE3D07AF-FD5D-4A69-B3E9-B3F39BD452F6}"/>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40B7F7E8-6BA2-412A-9B0C-44CA1019132F}"/>
              </a:ext>
            </a:extLst>
          </p:cNvPr>
          <p:cNvSpPr>
            <a:spLocks noGrp="1"/>
          </p:cNvSpPr>
          <p:nvPr>
            <p:ph type="sldNum" sz="quarter" idx="4"/>
          </p:nvPr>
        </p:nvSpPr>
        <p:spPr/>
        <p:txBody>
          <a:bodyPr/>
          <a:lstStyle/>
          <a:p>
            <a:fld id="{DAB89253-CF67-43B6-94EC-8C5C380108CC}" type="slidenum">
              <a:rPr lang="zh-CN" altLang="en-US" smtClean="0"/>
              <a:pPr/>
              <a:t>44</a:t>
            </a:fld>
            <a:endParaRPr lang="zh-CN" altLang="en-US" dirty="0"/>
          </a:p>
        </p:txBody>
      </p:sp>
      <p:pic>
        <p:nvPicPr>
          <p:cNvPr id="2050" name="Picture 2">
            <a:extLst>
              <a:ext uri="{FF2B5EF4-FFF2-40B4-BE49-F238E27FC236}">
                <a16:creationId xmlns:a16="http://schemas.microsoft.com/office/drawing/2014/main" id="{6E420F99-1A96-46C1-AF0A-B5ECDA8F0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598" y="1056467"/>
            <a:ext cx="6355921" cy="5015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713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9CBCB-27C1-4B1A-88C0-E0F267B4D121}"/>
              </a:ext>
            </a:extLst>
          </p:cNvPr>
          <p:cNvSpPr>
            <a:spLocks noGrp="1"/>
          </p:cNvSpPr>
          <p:nvPr>
            <p:ph type="title"/>
          </p:nvPr>
        </p:nvSpPr>
        <p:spPr/>
        <p:txBody>
          <a:bodyPr/>
          <a:lstStyle/>
          <a:p>
            <a:r>
              <a:rPr lang="en-US" altLang="zh-CN" dirty="0"/>
              <a:t>Cognitive Principles </a:t>
            </a:r>
            <a:endParaRPr lang="zh-CN" altLang="en-US" dirty="0"/>
          </a:p>
        </p:txBody>
      </p:sp>
      <p:sp>
        <p:nvSpPr>
          <p:cNvPr id="3" name="内容占位符 2">
            <a:extLst>
              <a:ext uri="{FF2B5EF4-FFF2-40B4-BE49-F238E27FC236}">
                <a16:creationId xmlns:a16="http://schemas.microsoft.com/office/drawing/2014/main" id="{B5878EC2-2779-43C9-9CB5-77BD0A9248F5}"/>
              </a:ext>
            </a:extLst>
          </p:cNvPr>
          <p:cNvSpPr>
            <a:spLocks noGrp="1"/>
          </p:cNvSpPr>
          <p:nvPr>
            <p:ph idx="1"/>
          </p:nvPr>
        </p:nvSpPr>
        <p:spPr/>
        <p:txBody>
          <a:bodyPr>
            <a:normAutofit/>
          </a:bodyPr>
          <a:lstStyle/>
          <a:p>
            <a:r>
              <a:rPr lang="en-US" altLang="zh-CN" dirty="0"/>
              <a:t>Context based</a:t>
            </a:r>
          </a:p>
          <a:p>
            <a:pPr lvl="1"/>
            <a:r>
              <a:rPr lang="en-US" altLang="zh-CN" dirty="0"/>
              <a:t>Denoising Autoencoder  </a:t>
            </a:r>
          </a:p>
          <a:p>
            <a:pPr lvl="1"/>
            <a:r>
              <a:rPr lang="en-US" altLang="zh-CN" dirty="0"/>
              <a:t>Relative patch prediction  </a:t>
            </a:r>
          </a:p>
          <a:p>
            <a:pPr lvl="1"/>
            <a:r>
              <a:rPr lang="en-US" altLang="zh-CN" dirty="0"/>
              <a:t>Jigsaw puzzles  </a:t>
            </a:r>
          </a:p>
          <a:p>
            <a:pPr lvl="1"/>
            <a:r>
              <a:rPr lang="en-US" altLang="zh-CN" dirty="0"/>
              <a:t>Predict one view from another</a:t>
            </a:r>
          </a:p>
          <a:p>
            <a:pPr lvl="1"/>
            <a:r>
              <a:rPr lang="en-US" altLang="zh-CN" dirty="0"/>
              <a:t>Task related self-supervised learning</a:t>
            </a:r>
          </a:p>
          <a:p>
            <a:r>
              <a:rPr lang="en-US" altLang="zh-CN" dirty="0"/>
              <a:t>Temporal based</a:t>
            </a:r>
          </a:p>
          <a:p>
            <a:r>
              <a:rPr lang="en-US" altLang="zh-CN" dirty="0"/>
              <a:t>Contrastive Learning </a:t>
            </a:r>
          </a:p>
          <a:p>
            <a:pPr lvl="1"/>
            <a:r>
              <a:rPr lang="en-US" altLang="zh-CN" dirty="0"/>
              <a:t>DIM </a:t>
            </a:r>
          </a:p>
          <a:p>
            <a:pPr lvl="1"/>
            <a:r>
              <a:rPr lang="en-US" altLang="zh-CN" dirty="0"/>
              <a:t>Contrastive Predictive Coding (CPC)  </a:t>
            </a:r>
          </a:p>
          <a:p>
            <a:pPr lvl="1"/>
            <a:r>
              <a:rPr lang="en-US" altLang="zh-CN" dirty="0"/>
              <a:t>Memory Bank</a:t>
            </a:r>
          </a:p>
          <a:p>
            <a:pPr lvl="1"/>
            <a:r>
              <a:rPr lang="en-US" altLang="zh-CN" dirty="0" err="1"/>
              <a:t>SimCLR</a:t>
            </a:r>
            <a:endParaRPr lang="en-US" altLang="zh-CN" dirty="0"/>
          </a:p>
          <a:p>
            <a:pPr lvl="1"/>
            <a:r>
              <a:rPr lang="en-US" altLang="zh-CN" dirty="0"/>
              <a:t>Recent State-of-the-art progress</a:t>
            </a:r>
            <a:endParaRPr lang="zh-CN" altLang="en-US" dirty="0"/>
          </a:p>
        </p:txBody>
      </p:sp>
      <p:sp>
        <p:nvSpPr>
          <p:cNvPr id="4" name="日期占位符 3">
            <a:extLst>
              <a:ext uri="{FF2B5EF4-FFF2-40B4-BE49-F238E27FC236}">
                <a16:creationId xmlns:a16="http://schemas.microsoft.com/office/drawing/2014/main" id="{17E1119A-A569-40B4-A54C-BE5F21FA1CE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76D1B11-CA83-406E-B041-DDB90059AFE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D320ABBC-15EE-4641-B6C6-9085177AE227}"/>
              </a:ext>
            </a:extLst>
          </p:cNvPr>
          <p:cNvSpPr>
            <a:spLocks noGrp="1"/>
          </p:cNvSpPr>
          <p:nvPr>
            <p:ph type="sldNum" sz="quarter" idx="4"/>
          </p:nvPr>
        </p:nvSpPr>
        <p:spPr/>
        <p:txBody>
          <a:bodyPr/>
          <a:lstStyle/>
          <a:p>
            <a:fld id="{DAB89253-CF67-43B6-94EC-8C5C380108CC}" type="slidenum">
              <a:rPr lang="zh-CN" altLang="en-US" smtClean="0"/>
              <a:pPr/>
              <a:t>45</a:t>
            </a:fld>
            <a:endParaRPr lang="zh-CN" altLang="en-US" dirty="0"/>
          </a:p>
        </p:txBody>
      </p:sp>
    </p:spTree>
    <p:extLst>
      <p:ext uri="{BB962C8B-B14F-4D97-AF65-F5344CB8AC3E}">
        <p14:creationId xmlns:p14="http://schemas.microsoft.com/office/powerpoint/2010/main" val="3240051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AD720-76EC-45E7-B7D3-7B4A8DEC4B55}"/>
              </a:ext>
            </a:extLst>
          </p:cNvPr>
          <p:cNvSpPr>
            <a:spLocks noGrp="1"/>
          </p:cNvSpPr>
          <p:nvPr>
            <p:ph type="title"/>
          </p:nvPr>
        </p:nvSpPr>
        <p:spPr/>
        <p:txBody>
          <a:bodyPr/>
          <a:lstStyle/>
          <a:p>
            <a:r>
              <a:rPr lang="en-US" altLang="zh-CN" dirty="0"/>
              <a:t>Self-Supervised Learning from Video</a:t>
            </a:r>
            <a:endParaRPr lang="zh-CN" altLang="en-US" dirty="0"/>
          </a:p>
        </p:txBody>
      </p:sp>
      <p:sp>
        <p:nvSpPr>
          <p:cNvPr id="3" name="内容占位符 2">
            <a:extLst>
              <a:ext uri="{FF2B5EF4-FFF2-40B4-BE49-F238E27FC236}">
                <a16:creationId xmlns:a16="http://schemas.microsoft.com/office/drawing/2014/main" id="{26D8D1B2-07B0-4F7C-A34A-18415DBE001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5176C8A-E83B-4A50-B555-F5C6DBB334D3}"/>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E60365C0-43B0-44CD-BD24-39496CD8D222}"/>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FAADD94D-AF8F-4FAB-8949-22FAF8CE1198}"/>
              </a:ext>
            </a:extLst>
          </p:cNvPr>
          <p:cNvSpPr>
            <a:spLocks noGrp="1"/>
          </p:cNvSpPr>
          <p:nvPr>
            <p:ph type="sldNum" sz="quarter" idx="4"/>
          </p:nvPr>
        </p:nvSpPr>
        <p:spPr/>
        <p:txBody>
          <a:bodyPr/>
          <a:lstStyle/>
          <a:p>
            <a:fld id="{DAB89253-CF67-43B6-94EC-8C5C380108CC}" type="slidenum">
              <a:rPr lang="zh-CN" altLang="en-US" smtClean="0"/>
              <a:pPr/>
              <a:t>46</a:t>
            </a:fld>
            <a:endParaRPr lang="zh-CN" altLang="en-US" dirty="0"/>
          </a:p>
        </p:txBody>
      </p:sp>
      <p:pic>
        <p:nvPicPr>
          <p:cNvPr id="7" name="图片 6">
            <a:extLst>
              <a:ext uri="{FF2B5EF4-FFF2-40B4-BE49-F238E27FC236}">
                <a16:creationId xmlns:a16="http://schemas.microsoft.com/office/drawing/2014/main" id="{4EBAF1CA-D96E-4DFF-8AA4-C61C24C9798D}"/>
              </a:ext>
            </a:extLst>
          </p:cNvPr>
          <p:cNvPicPr>
            <a:picLocks noChangeAspect="1"/>
          </p:cNvPicPr>
          <p:nvPr/>
        </p:nvPicPr>
        <p:blipFill rotWithShape="1">
          <a:blip r:embed="rId3"/>
          <a:srcRect t="2767"/>
          <a:stretch/>
        </p:blipFill>
        <p:spPr>
          <a:xfrm>
            <a:off x="1989169" y="900112"/>
            <a:ext cx="7835796" cy="5700451"/>
          </a:xfrm>
          <a:prstGeom prst="rect">
            <a:avLst/>
          </a:prstGeom>
        </p:spPr>
      </p:pic>
    </p:spTree>
    <p:extLst>
      <p:ext uri="{BB962C8B-B14F-4D97-AF65-F5344CB8AC3E}">
        <p14:creationId xmlns:p14="http://schemas.microsoft.com/office/powerpoint/2010/main" val="1408304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13507-5A2A-440C-B1D9-7AE54DC2E690}"/>
              </a:ext>
            </a:extLst>
          </p:cNvPr>
          <p:cNvSpPr>
            <a:spLocks noGrp="1"/>
          </p:cNvSpPr>
          <p:nvPr>
            <p:ph type="title"/>
          </p:nvPr>
        </p:nvSpPr>
        <p:spPr/>
        <p:txBody>
          <a:bodyPr/>
          <a:lstStyle/>
          <a:p>
            <a:r>
              <a:rPr lang="en-US" altLang="zh-CN" dirty="0"/>
              <a:t>Self-Supervised Learning from Video</a:t>
            </a:r>
            <a:endParaRPr lang="zh-CN" altLang="en-US" dirty="0"/>
          </a:p>
        </p:txBody>
      </p:sp>
      <p:sp>
        <p:nvSpPr>
          <p:cNvPr id="3" name="内容占位符 2">
            <a:extLst>
              <a:ext uri="{FF2B5EF4-FFF2-40B4-BE49-F238E27FC236}">
                <a16:creationId xmlns:a16="http://schemas.microsoft.com/office/drawing/2014/main" id="{91285C1E-D470-46F7-87E8-5072B74F3D4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AAE0331-7B3D-4721-8773-9DF0D4130D53}"/>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CCFB37FE-2087-4EBE-8F2A-215B808FFBA2}"/>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28BE113C-5A93-4B35-8390-FF007F60D8B0}"/>
              </a:ext>
            </a:extLst>
          </p:cNvPr>
          <p:cNvSpPr>
            <a:spLocks noGrp="1"/>
          </p:cNvSpPr>
          <p:nvPr>
            <p:ph type="sldNum" sz="quarter" idx="4"/>
          </p:nvPr>
        </p:nvSpPr>
        <p:spPr/>
        <p:txBody>
          <a:bodyPr/>
          <a:lstStyle/>
          <a:p>
            <a:fld id="{DAB89253-CF67-43B6-94EC-8C5C380108CC}" type="slidenum">
              <a:rPr lang="zh-CN" altLang="en-US" smtClean="0"/>
              <a:pPr/>
              <a:t>47</a:t>
            </a:fld>
            <a:endParaRPr lang="zh-CN" altLang="en-US" dirty="0"/>
          </a:p>
        </p:txBody>
      </p:sp>
      <p:pic>
        <p:nvPicPr>
          <p:cNvPr id="7" name="图片 6">
            <a:extLst>
              <a:ext uri="{FF2B5EF4-FFF2-40B4-BE49-F238E27FC236}">
                <a16:creationId xmlns:a16="http://schemas.microsoft.com/office/drawing/2014/main" id="{AF7D8931-2529-4746-B021-DF5EA635C7B1}"/>
              </a:ext>
            </a:extLst>
          </p:cNvPr>
          <p:cNvPicPr>
            <a:picLocks noChangeAspect="1"/>
          </p:cNvPicPr>
          <p:nvPr/>
        </p:nvPicPr>
        <p:blipFill>
          <a:blip r:embed="rId3"/>
          <a:stretch>
            <a:fillRect/>
          </a:stretch>
        </p:blipFill>
        <p:spPr>
          <a:xfrm>
            <a:off x="2486149" y="856989"/>
            <a:ext cx="7496051" cy="5834929"/>
          </a:xfrm>
          <a:prstGeom prst="rect">
            <a:avLst/>
          </a:prstGeom>
        </p:spPr>
      </p:pic>
    </p:spTree>
    <p:extLst>
      <p:ext uri="{BB962C8B-B14F-4D97-AF65-F5344CB8AC3E}">
        <p14:creationId xmlns:p14="http://schemas.microsoft.com/office/powerpoint/2010/main" val="2886385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6C170-2884-4BC3-BA5E-44601A96E708}"/>
              </a:ext>
            </a:extLst>
          </p:cNvPr>
          <p:cNvSpPr>
            <a:spLocks noGrp="1"/>
          </p:cNvSpPr>
          <p:nvPr>
            <p:ph type="title"/>
          </p:nvPr>
        </p:nvSpPr>
        <p:spPr/>
        <p:txBody>
          <a:bodyPr/>
          <a:lstStyle/>
          <a:p>
            <a:r>
              <a:rPr lang="en-US" altLang="zh-CN" dirty="0"/>
              <a:t>Self-Supervised Learning from Video</a:t>
            </a:r>
            <a:endParaRPr lang="zh-CN" altLang="en-US" dirty="0"/>
          </a:p>
        </p:txBody>
      </p:sp>
      <p:sp>
        <p:nvSpPr>
          <p:cNvPr id="3" name="内容占位符 2">
            <a:extLst>
              <a:ext uri="{FF2B5EF4-FFF2-40B4-BE49-F238E27FC236}">
                <a16:creationId xmlns:a16="http://schemas.microsoft.com/office/drawing/2014/main" id="{DF6F88D5-2C4E-4B22-B8F4-4C7C0AA97C8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F9FD8DC2-C94B-4F72-9E20-019C17CD10CF}"/>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1E5BBB3-833F-4E44-BE4B-EE27CF90CF3E}"/>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ADAB2784-78FF-4A8A-A7F7-D13DE28CC018}"/>
              </a:ext>
            </a:extLst>
          </p:cNvPr>
          <p:cNvSpPr>
            <a:spLocks noGrp="1"/>
          </p:cNvSpPr>
          <p:nvPr>
            <p:ph type="sldNum" sz="quarter" idx="4"/>
          </p:nvPr>
        </p:nvSpPr>
        <p:spPr/>
        <p:txBody>
          <a:bodyPr/>
          <a:lstStyle/>
          <a:p>
            <a:fld id="{DAB89253-CF67-43B6-94EC-8C5C380108CC}" type="slidenum">
              <a:rPr lang="zh-CN" altLang="en-US" smtClean="0"/>
              <a:pPr/>
              <a:t>48</a:t>
            </a:fld>
            <a:endParaRPr lang="zh-CN" altLang="en-US" dirty="0"/>
          </a:p>
        </p:txBody>
      </p:sp>
      <p:pic>
        <p:nvPicPr>
          <p:cNvPr id="7" name="图片 6">
            <a:extLst>
              <a:ext uri="{FF2B5EF4-FFF2-40B4-BE49-F238E27FC236}">
                <a16:creationId xmlns:a16="http://schemas.microsoft.com/office/drawing/2014/main" id="{73BAE2C4-BF20-4AA2-9447-4DE118B0E09D}"/>
              </a:ext>
            </a:extLst>
          </p:cNvPr>
          <p:cNvPicPr>
            <a:picLocks noChangeAspect="1"/>
          </p:cNvPicPr>
          <p:nvPr/>
        </p:nvPicPr>
        <p:blipFill>
          <a:blip r:embed="rId3"/>
          <a:stretch>
            <a:fillRect/>
          </a:stretch>
        </p:blipFill>
        <p:spPr>
          <a:xfrm>
            <a:off x="2384419" y="856989"/>
            <a:ext cx="6573316" cy="5496131"/>
          </a:xfrm>
          <a:prstGeom prst="rect">
            <a:avLst/>
          </a:prstGeom>
        </p:spPr>
      </p:pic>
    </p:spTree>
    <p:extLst>
      <p:ext uri="{BB962C8B-B14F-4D97-AF65-F5344CB8AC3E}">
        <p14:creationId xmlns:p14="http://schemas.microsoft.com/office/powerpoint/2010/main" val="303714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FC092-81D5-4947-8CDB-FEFFF48ADDB4}"/>
              </a:ext>
            </a:extLst>
          </p:cNvPr>
          <p:cNvSpPr>
            <a:spLocks noGrp="1"/>
          </p:cNvSpPr>
          <p:nvPr>
            <p:ph type="title"/>
          </p:nvPr>
        </p:nvSpPr>
        <p:spPr/>
        <p:txBody>
          <a:bodyPr/>
          <a:lstStyle/>
          <a:p>
            <a:r>
              <a:rPr lang="en-US" altLang="zh-CN" dirty="0"/>
              <a:t>Self-Supervised Learning from Video</a:t>
            </a:r>
            <a:endParaRPr lang="zh-CN" altLang="en-US" dirty="0"/>
          </a:p>
        </p:txBody>
      </p:sp>
      <p:sp>
        <p:nvSpPr>
          <p:cNvPr id="3" name="内容占位符 2">
            <a:extLst>
              <a:ext uri="{FF2B5EF4-FFF2-40B4-BE49-F238E27FC236}">
                <a16:creationId xmlns:a16="http://schemas.microsoft.com/office/drawing/2014/main" id="{963E0055-3EAB-4797-96F7-EFFE3DEDFCE1}"/>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FC4F3F80-A29D-4EF9-928D-C1DD6345CE8E}"/>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A6F4D5B4-BE47-4A59-9CF9-E70E9370E7F7}"/>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56313010-15E8-4F9E-B189-C202AD42FEFC}"/>
              </a:ext>
            </a:extLst>
          </p:cNvPr>
          <p:cNvSpPr>
            <a:spLocks noGrp="1"/>
          </p:cNvSpPr>
          <p:nvPr>
            <p:ph type="sldNum" sz="quarter" idx="4"/>
          </p:nvPr>
        </p:nvSpPr>
        <p:spPr/>
        <p:txBody>
          <a:bodyPr/>
          <a:lstStyle/>
          <a:p>
            <a:fld id="{DAB89253-CF67-43B6-94EC-8C5C380108CC}" type="slidenum">
              <a:rPr lang="zh-CN" altLang="en-US" smtClean="0"/>
              <a:pPr/>
              <a:t>49</a:t>
            </a:fld>
            <a:endParaRPr lang="zh-CN" altLang="en-US" dirty="0"/>
          </a:p>
        </p:txBody>
      </p:sp>
      <p:pic>
        <p:nvPicPr>
          <p:cNvPr id="7" name="图片 6">
            <a:extLst>
              <a:ext uri="{FF2B5EF4-FFF2-40B4-BE49-F238E27FC236}">
                <a16:creationId xmlns:a16="http://schemas.microsoft.com/office/drawing/2014/main" id="{0386066B-D241-4F4D-B7A1-556D86193CAC}"/>
              </a:ext>
            </a:extLst>
          </p:cNvPr>
          <p:cNvPicPr>
            <a:picLocks noChangeAspect="1"/>
          </p:cNvPicPr>
          <p:nvPr/>
        </p:nvPicPr>
        <p:blipFill>
          <a:blip r:embed="rId3"/>
          <a:stretch>
            <a:fillRect/>
          </a:stretch>
        </p:blipFill>
        <p:spPr>
          <a:xfrm>
            <a:off x="0" y="1391174"/>
            <a:ext cx="12192000" cy="4075651"/>
          </a:xfrm>
          <a:prstGeom prst="rect">
            <a:avLst/>
          </a:prstGeom>
        </p:spPr>
      </p:pic>
    </p:spTree>
    <p:extLst>
      <p:ext uri="{BB962C8B-B14F-4D97-AF65-F5344CB8AC3E}">
        <p14:creationId xmlns:p14="http://schemas.microsoft.com/office/powerpoint/2010/main" val="1811353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6C3C7-417A-42F2-A5E0-7D9FCE97EE89}"/>
              </a:ext>
            </a:extLst>
          </p:cNvPr>
          <p:cNvSpPr>
            <a:spLocks noGrp="1"/>
          </p:cNvSpPr>
          <p:nvPr>
            <p:ph type="title"/>
          </p:nvPr>
        </p:nvSpPr>
        <p:spPr/>
        <p:txBody>
          <a:bodyPr/>
          <a:lstStyle/>
          <a:p>
            <a:r>
              <a:rPr lang="en-US" altLang="zh-CN" dirty="0"/>
              <a:t>Deep learning is one way to learn features</a:t>
            </a:r>
            <a:endParaRPr lang="zh-CN" altLang="en-US" dirty="0"/>
          </a:p>
        </p:txBody>
      </p:sp>
      <p:sp>
        <p:nvSpPr>
          <p:cNvPr id="3" name="内容占位符 2">
            <a:extLst>
              <a:ext uri="{FF2B5EF4-FFF2-40B4-BE49-F238E27FC236}">
                <a16:creationId xmlns:a16="http://schemas.microsoft.com/office/drawing/2014/main" id="{2166C1D8-277D-4756-8F14-CC812F7B0312}"/>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6C34C535-E58E-4402-8C2D-382A5C77F5A3}"/>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01E7B11-0277-4AF5-BFFC-7BCEB90B85A1}"/>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A0F9CB2B-21DB-424B-90F9-B9D7D220B94A}"/>
              </a:ext>
            </a:extLst>
          </p:cNvPr>
          <p:cNvSpPr>
            <a:spLocks noGrp="1"/>
          </p:cNvSpPr>
          <p:nvPr>
            <p:ph type="sldNum" sz="quarter" idx="4"/>
          </p:nvPr>
        </p:nvSpPr>
        <p:spPr/>
        <p:txBody>
          <a:bodyPr/>
          <a:lstStyle/>
          <a:p>
            <a:fld id="{DAB89253-CF67-43B6-94EC-8C5C380108CC}" type="slidenum">
              <a:rPr lang="zh-CN" altLang="en-US" smtClean="0"/>
              <a:pPr/>
              <a:t>5</a:t>
            </a:fld>
            <a:endParaRPr lang="zh-CN" altLang="en-US" dirty="0"/>
          </a:p>
        </p:txBody>
      </p:sp>
      <p:pic>
        <p:nvPicPr>
          <p:cNvPr id="7" name="图片 6">
            <a:extLst>
              <a:ext uri="{FF2B5EF4-FFF2-40B4-BE49-F238E27FC236}">
                <a16:creationId xmlns:a16="http://schemas.microsoft.com/office/drawing/2014/main" id="{925B58F8-59ED-45CE-B920-AA05BF266BEF}"/>
              </a:ext>
            </a:extLst>
          </p:cNvPr>
          <p:cNvPicPr>
            <a:picLocks noChangeAspect="1"/>
          </p:cNvPicPr>
          <p:nvPr/>
        </p:nvPicPr>
        <p:blipFill>
          <a:blip r:embed="rId2"/>
          <a:stretch>
            <a:fillRect/>
          </a:stretch>
        </p:blipFill>
        <p:spPr>
          <a:xfrm>
            <a:off x="2960314" y="1022173"/>
            <a:ext cx="5193085" cy="4862007"/>
          </a:xfrm>
          <a:prstGeom prst="rect">
            <a:avLst/>
          </a:prstGeom>
        </p:spPr>
      </p:pic>
    </p:spTree>
    <p:extLst>
      <p:ext uri="{BB962C8B-B14F-4D97-AF65-F5344CB8AC3E}">
        <p14:creationId xmlns:p14="http://schemas.microsoft.com/office/powerpoint/2010/main" val="3871648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9884D-C453-40D6-9892-73C2040D7545}"/>
              </a:ext>
            </a:extLst>
          </p:cNvPr>
          <p:cNvSpPr>
            <a:spLocks noGrp="1"/>
          </p:cNvSpPr>
          <p:nvPr>
            <p:ph type="title"/>
          </p:nvPr>
        </p:nvSpPr>
        <p:spPr/>
        <p:txBody>
          <a:bodyPr/>
          <a:lstStyle/>
          <a:p>
            <a:r>
              <a:rPr lang="en-US" altLang="zh-CN" dirty="0"/>
              <a:t>Self-Supervised Learning from Video</a:t>
            </a:r>
            <a:endParaRPr lang="zh-CN" altLang="en-US" dirty="0"/>
          </a:p>
        </p:txBody>
      </p:sp>
      <p:sp>
        <p:nvSpPr>
          <p:cNvPr id="3" name="内容占位符 2">
            <a:extLst>
              <a:ext uri="{FF2B5EF4-FFF2-40B4-BE49-F238E27FC236}">
                <a16:creationId xmlns:a16="http://schemas.microsoft.com/office/drawing/2014/main" id="{5FC80A14-E950-4FF4-AA7F-442E45BAD9A9}"/>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E328FB1-448A-4495-BADA-C8EE4F0F4E6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A0511D46-1550-4E59-8A2F-B12CB004A313}"/>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0ECAC5CC-A038-40AF-94CC-63EEFFD61475}"/>
              </a:ext>
            </a:extLst>
          </p:cNvPr>
          <p:cNvSpPr>
            <a:spLocks noGrp="1"/>
          </p:cNvSpPr>
          <p:nvPr>
            <p:ph type="sldNum" sz="quarter" idx="4"/>
          </p:nvPr>
        </p:nvSpPr>
        <p:spPr/>
        <p:txBody>
          <a:bodyPr/>
          <a:lstStyle/>
          <a:p>
            <a:fld id="{DAB89253-CF67-43B6-94EC-8C5C380108CC}" type="slidenum">
              <a:rPr lang="zh-CN" altLang="en-US" smtClean="0"/>
              <a:pPr/>
              <a:t>50</a:t>
            </a:fld>
            <a:endParaRPr lang="zh-CN" altLang="en-US" dirty="0"/>
          </a:p>
        </p:txBody>
      </p:sp>
      <p:pic>
        <p:nvPicPr>
          <p:cNvPr id="7" name="图片 6">
            <a:extLst>
              <a:ext uri="{FF2B5EF4-FFF2-40B4-BE49-F238E27FC236}">
                <a16:creationId xmlns:a16="http://schemas.microsoft.com/office/drawing/2014/main" id="{37053870-0EF1-4E24-95AA-150A9BEBC611}"/>
              </a:ext>
            </a:extLst>
          </p:cNvPr>
          <p:cNvPicPr>
            <a:picLocks noChangeAspect="1"/>
          </p:cNvPicPr>
          <p:nvPr/>
        </p:nvPicPr>
        <p:blipFill>
          <a:blip r:embed="rId2"/>
          <a:stretch>
            <a:fillRect/>
          </a:stretch>
        </p:blipFill>
        <p:spPr>
          <a:xfrm>
            <a:off x="539182" y="1001467"/>
            <a:ext cx="10863263" cy="4999544"/>
          </a:xfrm>
          <a:prstGeom prst="rect">
            <a:avLst/>
          </a:prstGeom>
        </p:spPr>
      </p:pic>
    </p:spTree>
    <p:extLst>
      <p:ext uri="{BB962C8B-B14F-4D97-AF65-F5344CB8AC3E}">
        <p14:creationId xmlns:p14="http://schemas.microsoft.com/office/powerpoint/2010/main" val="721610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1381C9-5F9D-4622-A796-0B72AA1C6119}"/>
              </a:ext>
            </a:extLst>
          </p:cNvPr>
          <p:cNvSpPr>
            <a:spLocks noGrp="1"/>
          </p:cNvSpPr>
          <p:nvPr>
            <p:ph type="title"/>
          </p:nvPr>
        </p:nvSpPr>
        <p:spPr/>
        <p:txBody>
          <a:bodyPr/>
          <a:lstStyle/>
          <a:p>
            <a:r>
              <a:rPr lang="en-US" altLang="zh-CN" dirty="0"/>
              <a:t>Self-Supervised Learning from Video</a:t>
            </a:r>
            <a:endParaRPr lang="zh-CN" altLang="en-US" dirty="0"/>
          </a:p>
        </p:txBody>
      </p:sp>
      <p:sp>
        <p:nvSpPr>
          <p:cNvPr id="3" name="内容占位符 2">
            <a:extLst>
              <a:ext uri="{FF2B5EF4-FFF2-40B4-BE49-F238E27FC236}">
                <a16:creationId xmlns:a16="http://schemas.microsoft.com/office/drawing/2014/main" id="{642D79F2-6A47-4D06-90B1-1C69C48ADB3D}"/>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5BF41C4A-02A4-49A9-87D4-B18B20327829}"/>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FEF6C8C-CC5C-4D5D-9F99-5403412C4844}"/>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F7904CAB-D5F1-49FA-80F6-CFA3CA5D7086}"/>
              </a:ext>
            </a:extLst>
          </p:cNvPr>
          <p:cNvSpPr>
            <a:spLocks noGrp="1"/>
          </p:cNvSpPr>
          <p:nvPr>
            <p:ph type="sldNum" sz="quarter" idx="4"/>
          </p:nvPr>
        </p:nvSpPr>
        <p:spPr/>
        <p:txBody>
          <a:bodyPr/>
          <a:lstStyle/>
          <a:p>
            <a:fld id="{DAB89253-CF67-43B6-94EC-8C5C380108CC}" type="slidenum">
              <a:rPr lang="zh-CN" altLang="en-US" smtClean="0"/>
              <a:pPr/>
              <a:t>51</a:t>
            </a:fld>
            <a:endParaRPr lang="zh-CN" altLang="en-US" dirty="0"/>
          </a:p>
        </p:txBody>
      </p:sp>
      <p:pic>
        <p:nvPicPr>
          <p:cNvPr id="7" name="图片 6">
            <a:extLst>
              <a:ext uri="{FF2B5EF4-FFF2-40B4-BE49-F238E27FC236}">
                <a16:creationId xmlns:a16="http://schemas.microsoft.com/office/drawing/2014/main" id="{A361E87B-698F-4D03-86A1-104A24AA5CEC}"/>
              </a:ext>
            </a:extLst>
          </p:cNvPr>
          <p:cNvPicPr>
            <a:picLocks noChangeAspect="1"/>
          </p:cNvPicPr>
          <p:nvPr/>
        </p:nvPicPr>
        <p:blipFill>
          <a:blip r:embed="rId3"/>
          <a:stretch>
            <a:fillRect/>
          </a:stretch>
        </p:blipFill>
        <p:spPr>
          <a:xfrm>
            <a:off x="706967" y="942177"/>
            <a:ext cx="10456333" cy="5149598"/>
          </a:xfrm>
          <a:prstGeom prst="rect">
            <a:avLst/>
          </a:prstGeom>
        </p:spPr>
      </p:pic>
    </p:spTree>
    <p:extLst>
      <p:ext uri="{BB962C8B-B14F-4D97-AF65-F5344CB8AC3E}">
        <p14:creationId xmlns:p14="http://schemas.microsoft.com/office/powerpoint/2010/main" val="2299090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9CBCB-27C1-4B1A-88C0-E0F267B4D121}"/>
              </a:ext>
            </a:extLst>
          </p:cNvPr>
          <p:cNvSpPr>
            <a:spLocks noGrp="1"/>
          </p:cNvSpPr>
          <p:nvPr>
            <p:ph type="title"/>
          </p:nvPr>
        </p:nvSpPr>
        <p:spPr/>
        <p:txBody>
          <a:bodyPr/>
          <a:lstStyle/>
          <a:p>
            <a:r>
              <a:rPr lang="en-US" altLang="zh-CN" dirty="0"/>
              <a:t>Cognitive Principles </a:t>
            </a:r>
            <a:endParaRPr lang="zh-CN" altLang="en-US" dirty="0"/>
          </a:p>
        </p:txBody>
      </p:sp>
      <p:sp>
        <p:nvSpPr>
          <p:cNvPr id="3" name="内容占位符 2">
            <a:extLst>
              <a:ext uri="{FF2B5EF4-FFF2-40B4-BE49-F238E27FC236}">
                <a16:creationId xmlns:a16="http://schemas.microsoft.com/office/drawing/2014/main" id="{B5878EC2-2779-43C9-9CB5-77BD0A9248F5}"/>
              </a:ext>
            </a:extLst>
          </p:cNvPr>
          <p:cNvSpPr>
            <a:spLocks noGrp="1"/>
          </p:cNvSpPr>
          <p:nvPr>
            <p:ph idx="1"/>
          </p:nvPr>
        </p:nvSpPr>
        <p:spPr/>
        <p:txBody>
          <a:bodyPr>
            <a:normAutofit/>
          </a:bodyPr>
          <a:lstStyle/>
          <a:p>
            <a:r>
              <a:rPr lang="en-US" altLang="zh-CN" dirty="0"/>
              <a:t>Context based</a:t>
            </a:r>
          </a:p>
          <a:p>
            <a:pPr lvl="1"/>
            <a:r>
              <a:rPr lang="en-US" altLang="zh-CN" dirty="0"/>
              <a:t>Denoising Autoencoder  </a:t>
            </a:r>
          </a:p>
          <a:p>
            <a:pPr lvl="1"/>
            <a:r>
              <a:rPr lang="en-US" altLang="zh-CN" dirty="0"/>
              <a:t>Relative patch prediction  </a:t>
            </a:r>
          </a:p>
          <a:p>
            <a:pPr lvl="1"/>
            <a:r>
              <a:rPr lang="en-US" altLang="zh-CN" dirty="0"/>
              <a:t>Jigsaw puzzles  </a:t>
            </a:r>
          </a:p>
          <a:p>
            <a:pPr lvl="1"/>
            <a:r>
              <a:rPr lang="en-US" altLang="zh-CN" dirty="0"/>
              <a:t>Predict one view from another</a:t>
            </a:r>
          </a:p>
          <a:p>
            <a:pPr lvl="1"/>
            <a:r>
              <a:rPr lang="en-US" altLang="zh-CN" dirty="0"/>
              <a:t>Task related self-supervised learning</a:t>
            </a:r>
          </a:p>
          <a:p>
            <a:r>
              <a:rPr lang="en-US" altLang="zh-CN" dirty="0"/>
              <a:t>Temporal based</a:t>
            </a:r>
          </a:p>
          <a:p>
            <a:r>
              <a:rPr lang="en-US" altLang="zh-CN" dirty="0"/>
              <a:t>Contrastive Learning </a:t>
            </a:r>
          </a:p>
          <a:p>
            <a:pPr lvl="1"/>
            <a:r>
              <a:rPr lang="en-US" altLang="zh-CN" dirty="0"/>
              <a:t>DIM </a:t>
            </a:r>
          </a:p>
          <a:p>
            <a:pPr lvl="1"/>
            <a:r>
              <a:rPr lang="en-US" altLang="zh-CN" dirty="0"/>
              <a:t>Contrastive Predictive Coding (CPC)  </a:t>
            </a:r>
          </a:p>
          <a:p>
            <a:pPr lvl="1"/>
            <a:r>
              <a:rPr lang="en-US" altLang="zh-CN" dirty="0"/>
              <a:t>Memory Bank</a:t>
            </a:r>
          </a:p>
          <a:p>
            <a:pPr lvl="1"/>
            <a:r>
              <a:rPr lang="en-US" altLang="zh-CN" dirty="0" err="1"/>
              <a:t>SimCLR</a:t>
            </a:r>
            <a:endParaRPr lang="en-US" altLang="zh-CN" dirty="0"/>
          </a:p>
          <a:p>
            <a:pPr lvl="1"/>
            <a:r>
              <a:rPr lang="en-US" altLang="zh-CN" dirty="0"/>
              <a:t>Recent State-of-the-art progress</a:t>
            </a:r>
            <a:endParaRPr lang="zh-CN" altLang="en-US" dirty="0"/>
          </a:p>
        </p:txBody>
      </p:sp>
      <p:sp>
        <p:nvSpPr>
          <p:cNvPr id="4" name="日期占位符 3">
            <a:extLst>
              <a:ext uri="{FF2B5EF4-FFF2-40B4-BE49-F238E27FC236}">
                <a16:creationId xmlns:a16="http://schemas.microsoft.com/office/drawing/2014/main" id="{17E1119A-A569-40B4-A54C-BE5F21FA1CE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76D1B11-CA83-406E-B041-DDB90059AFE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D320ABBC-15EE-4641-B6C6-9085177AE227}"/>
              </a:ext>
            </a:extLst>
          </p:cNvPr>
          <p:cNvSpPr>
            <a:spLocks noGrp="1"/>
          </p:cNvSpPr>
          <p:nvPr>
            <p:ph type="sldNum" sz="quarter" idx="4"/>
          </p:nvPr>
        </p:nvSpPr>
        <p:spPr/>
        <p:txBody>
          <a:bodyPr/>
          <a:lstStyle/>
          <a:p>
            <a:fld id="{DAB89253-CF67-43B6-94EC-8C5C380108CC}" type="slidenum">
              <a:rPr lang="zh-CN" altLang="en-US" smtClean="0"/>
              <a:pPr/>
              <a:t>52</a:t>
            </a:fld>
            <a:endParaRPr lang="zh-CN" altLang="en-US" dirty="0"/>
          </a:p>
        </p:txBody>
      </p:sp>
    </p:spTree>
    <p:extLst>
      <p:ext uri="{BB962C8B-B14F-4D97-AF65-F5344CB8AC3E}">
        <p14:creationId xmlns:p14="http://schemas.microsoft.com/office/powerpoint/2010/main" val="546212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A8E22-2E09-4536-9AE2-32CA398E910E}"/>
              </a:ext>
            </a:extLst>
          </p:cNvPr>
          <p:cNvSpPr>
            <a:spLocks noGrp="1"/>
          </p:cNvSpPr>
          <p:nvPr>
            <p:ph type="title"/>
          </p:nvPr>
        </p:nvSpPr>
        <p:spPr/>
        <p:txBody>
          <a:bodyPr/>
          <a:lstStyle/>
          <a:p>
            <a:r>
              <a:rPr lang="en-US" altLang="zh-CN" dirty="0"/>
              <a:t>Contrastive learning</a:t>
            </a:r>
            <a:endParaRPr lang="zh-CN" altLang="en-US" dirty="0"/>
          </a:p>
        </p:txBody>
      </p:sp>
      <p:sp>
        <p:nvSpPr>
          <p:cNvPr id="3" name="内容占位符 2">
            <a:extLst>
              <a:ext uri="{FF2B5EF4-FFF2-40B4-BE49-F238E27FC236}">
                <a16:creationId xmlns:a16="http://schemas.microsoft.com/office/drawing/2014/main" id="{827938F4-04AD-4452-82D6-22A078255221}"/>
              </a:ext>
            </a:extLst>
          </p:cNvPr>
          <p:cNvSpPr>
            <a:spLocks noGrp="1"/>
          </p:cNvSpPr>
          <p:nvPr>
            <p:ph idx="1"/>
          </p:nvPr>
        </p:nvSpPr>
        <p:spPr/>
        <p:txBody>
          <a:bodyPr/>
          <a:lstStyle/>
          <a:p>
            <a:r>
              <a:rPr lang="en-US" altLang="zh-CN" dirty="0"/>
              <a:t>Contemporary self-supervised learning methods can roughly be broken down into two classes of methods</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Contrastive methods, as the name implies, learn representations by contrasting positive and negative examples</a:t>
            </a:r>
          </a:p>
          <a:p>
            <a:endParaRPr lang="zh-CN" altLang="en-US" dirty="0"/>
          </a:p>
        </p:txBody>
      </p:sp>
      <p:sp>
        <p:nvSpPr>
          <p:cNvPr id="4" name="日期占位符 3">
            <a:extLst>
              <a:ext uri="{FF2B5EF4-FFF2-40B4-BE49-F238E27FC236}">
                <a16:creationId xmlns:a16="http://schemas.microsoft.com/office/drawing/2014/main" id="{BBE66963-D4DB-49BD-9C34-CEEC169E05B4}"/>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0E38EF80-DE36-41AE-B598-2CED86D9E41E}"/>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1FE97838-DB01-47A6-87C6-82557E4AF15F}"/>
              </a:ext>
            </a:extLst>
          </p:cNvPr>
          <p:cNvSpPr>
            <a:spLocks noGrp="1"/>
          </p:cNvSpPr>
          <p:nvPr>
            <p:ph type="sldNum" sz="quarter" idx="4"/>
          </p:nvPr>
        </p:nvSpPr>
        <p:spPr/>
        <p:txBody>
          <a:bodyPr/>
          <a:lstStyle/>
          <a:p>
            <a:fld id="{DAB89253-CF67-43B6-94EC-8C5C380108CC}" type="slidenum">
              <a:rPr lang="zh-CN" altLang="en-US" smtClean="0"/>
              <a:pPr/>
              <a:t>53</a:t>
            </a:fld>
            <a:endParaRPr lang="zh-CN" altLang="en-US" dirty="0"/>
          </a:p>
        </p:txBody>
      </p:sp>
      <p:pic>
        <p:nvPicPr>
          <p:cNvPr id="7" name="图片 6">
            <a:extLst>
              <a:ext uri="{FF2B5EF4-FFF2-40B4-BE49-F238E27FC236}">
                <a16:creationId xmlns:a16="http://schemas.microsoft.com/office/drawing/2014/main" id="{4D96961B-DB69-43DE-9E76-9409C595EB0F}"/>
              </a:ext>
            </a:extLst>
          </p:cNvPr>
          <p:cNvPicPr>
            <a:picLocks noChangeAspect="1"/>
          </p:cNvPicPr>
          <p:nvPr/>
        </p:nvPicPr>
        <p:blipFill>
          <a:blip r:embed="rId3"/>
          <a:stretch>
            <a:fillRect/>
          </a:stretch>
        </p:blipFill>
        <p:spPr>
          <a:xfrm>
            <a:off x="838200" y="1675918"/>
            <a:ext cx="10325100" cy="2775655"/>
          </a:xfrm>
          <a:prstGeom prst="rect">
            <a:avLst/>
          </a:prstGeom>
        </p:spPr>
      </p:pic>
    </p:spTree>
    <p:extLst>
      <p:ext uri="{BB962C8B-B14F-4D97-AF65-F5344CB8AC3E}">
        <p14:creationId xmlns:p14="http://schemas.microsoft.com/office/powerpoint/2010/main" val="216475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A02D3-F509-4FEB-A84A-D84B5AD7392D}"/>
              </a:ext>
            </a:extLst>
          </p:cNvPr>
          <p:cNvSpPr>
            <a:spLocks noGrp="1"/>
          </p:cNvSpPr>
          <p:nvPr>
            <p:ph type="title"/>
          </p:nvPr>
        </p:nvSpPr>
        <p:spPr/>
        <p:txBody>
          <a:bodyPr/>
          <a:lstStyle/>
          <a:p>
            <a:r>
              <a:rPr lang="en-US" altLang="zh-CN" dirty="0"/>
              <a:t>Contrastive learning</a:t>
            </a:r>
            <a:endParaRPr lang="zh-CN" altLang="en-US" dirty="0"/>
          </a:p>
        </p:txBody>
      </p:sp>
      <p:sp>
        <p:nvSpPr>
          <p:cNvPr id="3" name="内容占位符 2">
            <a:extLst>
              <a:ext uri="{FF2B5EF4-FFF2-40B4-BE49-F238E27FC236}">
                <a16:creationId xmlns:a16="http://schemas.microsoft.com/office/drawing/2014/main" id="{DB2F0CAF-6542-45C9-BB79-5D60A993540D}"/>
              </a:ext>
            </a:extLst>
          </p:cNvPr>
          <p:cNvSpPr>
            <a:spLocks noGrp="1"/>
          </p:cNvSpPr>
          <p:nvPr>
            <p:ph idx="1"/>
          </p:nvPr>
        </p:nvSpPr>
        <p:spPr/>
        <p:txBody>
          <a:bodyPr/>
          <a:lstStyle/>
          <a:p>
            <a:r>
              <a:rPr lang="en-US" altLang="zh-CN" dirty="0"/>
              <a:t>Below, we can see a traditional game that many kids play:</a:t>
            </a:r>
            <a:endParaRPr lang="zh-CN" altLang="en-US" dirty="0"/>
          </a:p>
        </p:txBody>
      </p:sp>
      <p:sp>
        <p:nvSpPr>
          <p:cNvPr id="4" name="日期占位符 3">
            <a:extLst>
              <a:ext uri="{FF2B5EF4-FFF2-40B4-BE49-F238E27FC236}">
                <a16:creationId xmlns:a16="http://schemas.microsoft.com/office/drawing/2014/main" id="{B502085D-FE29-457B-9AB3-4AC07D141FEA}"/>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92932EE6-206E-4A14-ABB2-FDF0CBA63DB8}"/>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119DF622-7C2E-4797-9D23-36F1E2D03481}"/>
              </a:ext>
            </a:extLst>
          </p:cNvPr>
          <p:cNvSpPr>
            <a:spLocks noGrp="1"/>
          </p:cNvSpPr>
          <p:nvPr>
            <p:ph type="sldNum" sz="quarter" idx="4"/>
          </p:nvPr>
        </p:nvSpPr>
        <p:spPr/>
        <p:txBody>
          <a:bodyPr/>
          <a:lstStyle/>
          <a:p>
            <a:fld id="{DAB89253-CF67-43B6-94EC-8C5C380108CC}" type="slidenum">
              <a:rPr lang="zh-CN" altLang="en-US" smtClean="0"/>
              <a:pPr/>
              <a:t>54</a:t>
            </a:fld>
            <a:endParaRPr lang="zh-CN" altLang="en-US" dirty="0"/>
          </a:p>
        </p:txBody>
      </p:sp>
      <p:pic>
        <p:nvPicPr>
          <p:cNvPr id="1030" name="Picture 6" descr="https://blogger.googleusercontent.com/img/a/AVvXsEgANskSfx7CS6jr4pndUIFLDtO7kojdsUP3pkqrHkAcFjf2EXzC8iPUVsW0zRu7a3qslgOuLbjf6ae836U_4pOBhT80xnUZk6LusRkvN33GLolrqCUAjY1uFeFrkTaXw98NEhP3H-YB48LpunCZ2ZOvte2oBifwO95el7kOmWwUHU-gMf6noxPMUYR2">
            <a:extLst>
              <a:ext uri="{FF2B5EF4-FFF2-40B4-BE49-F238E27FC236}">
                <a16:creationId xmlns:a16="http://schemas.microsoft.com/office/drawing/2014/main" id="{1CF08147-9426-4377-9387-93946E1964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1514476"/>
            <a:ext cx="96964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889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3B74E-7872-455F-B9D2-3E02AAB8648F}"/>
              </a:ext>
            </a:extLst>
          </p:cNvPr>
          <p:cNvSpPr>
            <a:spLocks noGrp="1"/>
          </p:cNvSpPr>
          <p:nvPr>
            <p:ph type="title"/>
          </p:nvPr>
        </p:nvSpPr>
        <p:spPr/>
        <p:txBody>
          <a:bodyPr/>
          <a:lstStyle/>
          <a:p>
            <a:r>
              <a:rPr lang="en-US" altLang="zh-CN" dirty="0"/>
              <a:t>Contrastive learning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241674E-B7F0-4EE7-93C7-68A2853BCEDC}"/>
                  </a:ext>
                </a:extLst>
              </p:cNvPr>
              <p:cNvSpPr>
                <a:spLocks noGrp="1"/>
              </p:cNvSpPr>
              <p:nvPr>
                <p:ph idx="1"/>
              </p:nvPr>
            </p:nvSpPr>
            <p:spPr/>
            <p:txBody>
              <a:bodyPr/>
              <a:lstStyle/>
              <a:p>
                <a:r>
                  <a:rPr lang="en-US" altLang="zh-CN" b="1" dirty="0"/>
                  <a:t>Contrastive learning aims at learning low-dimensional representations of data by contrasting between similar and dissimilar samples</a:t>
                </a:r>
              </a:p>
              <a:p>
                <a:r>
                  <a:rPr lang="en-US" altLang="zh-CN" dirty="0"/>
                  <a:t>Let’s suppose that we have three images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2</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3</m:t>
                        </m:r>
                      </m:sub>
                    </m:sSub>
                    <m:r>
                      <a:rPr lang="en-US" altLang="zh-CN" b="0" i="0" smtClean="0">
                        <a:latin typeface="Cambria Math" panose="02040503050406030204" pitchFamily="18" charset="0"/>
                      </a:rPr>
                      <m:t>.</m:t>
                    </m:r>
                  </m:oMath>
                </a14:m>
                <a:r>
                  <a:rPr lang="en-US" altLang="zh-CN" dirty="0"/>
                  <a:t> We want to learn a low-dimensional representation for each image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2</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3</m:t>
                        </m:r>
                      </m:sub>
                    </m:sSub>
                  </m:oMath>
                </a14:m>
                <a:endParaRPr lang="zh-CN" altLang="en-US" dirty="0"/>
              </a:p>
            </p:txBody>
          </p:sp>
        </mc:Choice>
        <mc:Fallback xmlns="">
          <p:sp>
            <p:nvSpPr>
              <p:cNvPr id="3" name="内容占位符 2">
                <a:extLst>
                  <a:ext uri="{FF2B5EF4-FFF2-40B4-BE49-F238E27FC236}">
                    <a16:creationId xmlns:a16="http://schemas.microsoft.com/office/drawing/2014/main" id="{A241674E-B7F0-4EE7-93C7-68A2853BCEDC}"/>
                  </a:ext>
                </a:extLst>
              </p:cNvPr>
              <p:cNvSpPr>
                <a:spLocks noGrp="1" noRot="1" noChangeAspect="1" noMove="1" noResize="1" noEditPoints="1" noAdjustHandles="1" noChangeArrowheads="1" noChangeShapeType="1" noTextEdit="1"/>
              </p:cNvSpPr>
              <p:nvPr>
                <p:ph idx="1"/>
              </p:nvPr>
            </p:nvSpPr>
            <p:spPr>
              <a:blipFill>
                <a:blip r:embed="rId3"/>
                <a:stretch>
                  <a:fillRect t="-160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D3F93156-5489-4159-8BE3-833BC40987C6}"/>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28FC6A0-10B7-4630-A1B3-861BC3ACC497}"/>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1729C7C5-5F64-4426-BA14-D6C22C59D365}"/>
              </a:ext>
            </a:extLst>
          </p:cNvPr>
          <p:cNvSpPr>
            <a:spLocks noGrp="1"/>
          </p:cNvSpPr>
          <p:nvPr>
            <p:ph type="sldNum" sz="quarter" idx="4"/>
          </p:nvPr>
        </p:nvSpPr>
        <p:spPr/>
        <p:txBody>
          <a:bodyPr/>
          <a:lstStyle/>
          <a:p>
            <a:fld id="{DAB89253-CF67-43B6-94EC-8C5C380108CC}" type="slidenum">
              <a:rPr lang="zh-CN" altLang="en-US" smtClean="0"/>
              <a:pPr/>
              <a:t>55</a:t>
            </a:fld>
            <a:endParaRPr lang="zh-CN" altLang="en-US" dirty="0"/>
          </a:p>
        </p:txBody>
      </p:sp>
      <p:pic>
        <p:nvPicPr>
          <p:cNvPr id="8" name="图片 7">
            <a:extLst>
              <a:ext uri="{FF2B5EF4-FFF2-40B4-BE49-F238E27FC236}">
                <a16:creationId xmlns:a16="http://schemas.microsoft.com/office/drawing/2014/main" id="{87814A73-515F-485E-848A-F97E7E0483CB}"/>
              </a:ext>
            </a:extLst>
          </p:cNvPr>
          <p:cNvPicPr>
            <a:picLocks noChangeAspect="1"/>
          </p:cNvPicPr>
          <p:nvPr/>
        </p:nvPicPr>
        <p:blipFill>
          <a:blip r:embed="rId4"/>
          <a:stretch>
            <a:fillRect/>
          </a:stretch>
        </p:blipFill>
        <p:spPr>
          <a:xfrm>
            <a:off x="2738438" y="2657102"/>
            <a:ext cx="5727720" cy="3753223"/>
          </a:xfrm>
          <a:prstGeom prst="rect">
            <a:avLst/>
          </a:prstGeom>
        </p:spPr>
      </p:pic>
      <p:sp>
        <p:nvSpPr>
          <p:cNvPr id="13" name="矩形 12">
            <a:extLst>
              <a:ext uri="{FF2B5EF4-FFF2-40B4-BE49-F238E27FC236}">
                <a16:creationId xmlns:a16="http://schemas.microsoft.com/office/drawing/2014/main" id="{70A7EE91-3ADB-4B04-90A4-B773F02B7EA6}"/>
              </a:ext>
            </a:extLst>
          </p:cNvPr>
          <p:cNvSpPr/>
          <p:nvPr/>
        </p:nvSpPr>
        <p:spPr>
          <a:xfrm>
            <a:off x="5013812" y="3244334"/>
            <a:ext cx="2164375" cy="369332"/>
          </a:xfrm>
          <a:prstGeom prst="rect">
            <a:avLst/>
          </a:prstGeom>
        </p:spPr>
        <p:txBody>
          <a:bodyPr wrap="none">
            <a:spAutoFit/>
          </a:bodyPr>
          <a:lstStyle/>
          <a:p>
            <a:r>
              <a:rPr lang="en-US" altLang="zh-CN" dirty="0"/>
              <a:t>Contrastive learning</a:t>
            </a:r>
            <a:endParaRPr lang="zh-CN" altLang="en-US" dirty="0"/>
          </a:p>
        </p:txBody>
      </p:sp>
    </p:spTree>
    <p:extLst>
      <p:ext uri="{BB962C8B-B14F-4D97-AF65-F5344CB8AC3E}">
        <p14:creationId xmlns:p14="http://schemas.microsoft.com/office/powerpoint/2010/main" val="362356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EED9C-7584-46A9-A94A-089257ED0909}"/>
              </a:ext>
            </a:extLst>
          </p:cNvPr>
          <p:cNvSpPr>
            <a:spLocks noGrp="1"/>
          </p:cNvSpPr>
          <p:nvPr>
            <p:ph type="title"/>
          </p:nvPr>
        </p:nvSpPr>
        <p:spPr/>
        <p:txBody>
          <a:bodyPr/>
          <a:lstStyle/>
          <a:p>
            <a:r>
              <a:rPr lang="en-US" altLang="zh-CN" dirty="0"/>
              <a:t>Contrastive learning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7441DD-BE2C-4181-B345-72F3372425B9}"/>
                  </a:ext>
                </a:extLst>
              </p:cNvPr>
              <p:cNvSpPr>
                <a:spLocks noGrp="1"/>
              </p:cNvSpPr>
              <p:nvPr>
                <p:ph idx="1"/>
              </p:nvPr>
            </p:nvSpPr>
            <p:spPr/>
            <p:txBody>
              <a:bodyPr/>
              <a:lstStyle/>
              <a:p>
                <a:r>
                  <a:rPr lang="en-US" altLang="zh-CN" dirty="0"/>
                  <a:t>In contrastive learning, we want to minimize the distance between similar samples and maximize the distance between dissimilar samples.</a:t>
                </a:r>
              </a:p>
              <a:p>
                <a:pPr lvl="1"/>
                <a:r>
                  <a:rPr lang="en-US" altLang="zh-CN" dirty="0"/>
                  <a:t>In this example, we want to minimize the distance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en-US" altLang="zh-CN" dirty="0"/>
                  <a:t> and maximize the distance </a:t>
                </a:r>
                <a14:m>
                  <m:oMath xmlns:m="http://schemas.openxmlformats.org/officeDocument/2006/math">
                    <m:r>
                      <a:rPr lang="en-US" altLang="zh-CN" i="1">
                        <a:latin typeface="Cambria Math" panose="02040503050406030204" pitchFamily="18" charset="0"/>
                      </a:rPr>
                      <m:t>𝑑</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and </a:t>
                </a:r>
                <a14:m>
                  <m:oMath xmlns:m="http://schemas.openxmlformats.org/officeDocument/2006/math">
                    <m:r>
                      <a:rPr lang="en-US" altLang="zh-CN" i="1">
                        <a:latin typeface="Cambria Math" panose="02040503050406030204" pitchFamily="18" charset="0"/>
                      </a:rPr>
                      <m:t>𝑑</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oMath>
                </a14:m>
                <a:r>
                  <a:rPr lang="en-US" altLang="zh-CN" dirty="0"/>
                  <a:t> where </a:t>
                </a:r>
                <a14:m>
                  <m:oMath xmlns:m="http://schemas.openxmlformats.org/officeDocument/2006/math">
                    <m:r>
                      <a:rPr lang="en-US" altLang="zh-CN" i="1">
                        <a:latin typeface="Cambria Math" panose="02040503050406030204" pitchFamily="18" charset="0"/>
                      </a:rPr>
                      <m:t>𝑑</m:t>
                    </m:r>
                    <m:r>
                      <a:rPr lang="en-US" altLang="zh-CN" i="1">
                        <a:latin typeface="Cambria Math" panose="02040503050406030204" pitchFamily="18" charset="0"/>
                      </a:rPr>
                      <m:t>()</m:t>
                    </m:r>
                  </m:oMath>
                </a14:m>
                <a:r>
                  <a:rPr lang="en-US" altLang="zh-CN" dirty="0"/>
                  <a:t> is a metric function like Euclidean </a:t>
                </a:r>
              </a:p>
              <a:p>
                <a:r>
                  <a:rPr lang="en-US" altLang="zh-CN" dirty="0"/>
                  <a:t>The sample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2</m:t>
                        </m:r>
                      </m:sub>
                    </m:sSub>
                  </m:oMath>
                </a14:m>
                <a:r>
                  <a:rPr lang="en-US" altLang="zh-CN" dirty="0"/>
                  <a:t> that is similar to the anchor sample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1</m:t>
                        </m:r>
                      </m:sub>
                    </m:sSub>
                  </m:oMath>
                </a14:m>
                <a:r>
                  <a:rPr lang="zh-CN" altLang="en-US" dirty="0"/>
                  <a:t> </a:t>
                </a:r>
                <a:r>
                  <a:rPr lang="en-US" altLang="zh-CN" dirty="0"/>
                  <a:t>is defined as a positive sample  </a:t>
                </a:r>
              </a:p>
              <a:p>
                <a:r>
                  <a:rPr lang="en-US" altLang="zh-CN" dirty="0"/>
                  <a:t>The sample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3</m:t>
                        </m:r>
                      </m:sub>
                    </m:sSub>
                  </m:oMath>
                </a14:m>
                <a:r>
                  <a:rPr lang="zh-CN" altLang="en-US" dirty="0"/>
                  <a:t> </a:t>
                </a:r>
                <a:r>
                  <a:rPr lang="en-US" altLang="zh-CN" dirty="0"/>
                  <a:t>that is dissimilar to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1</m:t>
                        </m:r>
                      </m:sub>
                    </m:sSub>
                  </m:oMath>
                </a14:m>
                <a:r>
                  <a:rPr lang="zh-CN" altLang="en-US" dirty="0"/>
                  <a:t> </a:t>
                </a:r>
                <a:r>
                  <a:rPr lang="en-US" altLang="zh-CN" dirty="0"/>
                  <a:t>is defined as a negative sample </a:t>
                </a:r>
                <a:endParaRPr lang="zh-CN" altLang="en-US" dirty="0"/>
              </a:p>
            </p:txBody>
          </p:sp>
        </mc:Choice>
        <mc:Fallback xmlns="">
          <p:sp>
            <p:nvSpPr>
              <p:cNvPr id="3" name="内容占位符 2">
                <a:extLst>
                  <a:ext uri="{FF2B5EF4-FFF2-40B4-BE49-F238E27FC236}">
                    <a16:creationId xmlns:a16="http://schemas.microsoft.com/office/drawing/2014/main" id="{2F7441DD-BE2C-4181-B345-72F3372425B9}"/>
                  </a:ext>
                </a:extLst>
              </p:cNvPr>
              <p:cNvSpPr>
                <a:spLocks noGrp="1" noRot="1" noChangeAspect="1" noMove="1" noResize="1" noEditPoints="1" noAdjustHandles="1" noChangeArrowheads="1" noChangeShapeType="1" noTextEdit="1"/>
              </p:cNvSpPr>
              <p:nvPr>
                <p:ph idx="1"/>
              </p:nvPr>
            </p:nvSpPr>
            <p:spPr>
              <a:blipFill>
                <a:blip r:embed="rId3"/>
                <a:stretch>
                  <a:fillRect t="-160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02848375-FE29-4887-A55D-2FBF3C404D8E}"/>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996EF6A5-2D50-4E94-A4F9-407AD5100829}"/>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C7B884AA-45AC-4CDF-B70D-6FC2DA3A8606}"/>
              </a:ext>
            </a:extLst>
          </p:cNvPr>
          <p:cNvSpPr>
            <a:spLocks noGrp="1"/>
          </p:cNvSpPr>
          <p:nvPr>
            <p:ph type="sldNum" sz="quarter" idx="4"/>
          </p:nvPr>
        </p:nvSpPr>
        <p:spPr/>
        <p:txBody>
          <a:bodyPr/>
          <a:lstStyle/>
          <a:p>
            <a:fld id="{DAB89253-CF67-43B6-94EC-8C5C380108CC}" type="slidenum">
              <a:rPr lang="zh-CN" altLang="en-US" smtClean="0"/>
              <a:pPr/>
              <a:t>56</a:t>
            </a:fld>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07B5A04-7D50-4CE8-9F89-58A7A0188E13}"/>
                  </a:ext>
                </a:extLst>
              </p:cNvPr>
              <p:cNvSpPr txBox="1"/>
              <p:nvPr/>
            </p:nvSpPr>
            <p:spPr>
              <a:xfrm>
                <a:off x="3202675" y="3669506"/>
                <a:ext cx="57866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𝑠𝑐𝑜𝑟𝑒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𝑠𝑐𝑜𝑟𝑒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e>
                      </m:d>
                    </m:oMath>
                  </m:oMathPara>
                </a14:m>
                <a:endParaRPr lang="zh-CN" altLang="en-US" dirty="0"/>
              </a:p>
            </p:txBody>
          </p:sp>
        </mc:Choice>
        <mc:Fallback xmlns="">
          <p:sp>
            <p:nvSpPr>
              <p:cNvPr id="7" name="文本框 6">
                <a:extLst>
                  <a:ext uri="{FF2B5EF4-FFF2-40B4-BE49-F238E27FC236}">
                    <a16:creationId xmlns:a16="http://schemas.microsoft.com/office/drawing/2014/main" id="{307B5A04-7D50-4CE8-9F89-58A7A0188E13}"/>
                  </a:ext>
                </a:extLst>
              </p:cNvPr>
              <p:cNvSpPr txBox="1">
                <a:spLocks noRot="1" noChangeAspect="1" noMove="1" noResize="1" noEditPoints="1" noAdjustHandles="1" noChangeArrowheads="1" noChangeShapeType="1" noTextEdit="1"/>
              </p:cNvSpPr>
              <p:nvPr/>
            </p:nvSpPr>
            <p:spPr>
              <a:xfrm>
                <a:off x="3202675" y="3669506"/>
                <a:ext cx="5786649" cy="369332"/>
              </a:xfrm>
              <a:prstGeom prst="rect">
                <a:avLst/>
              </a:prstGeom>
              <a:blipFill>
                <a:blip r:embed="rId4"/>
                <a:stretch>
                  <a:fillRect b="-327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5335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68E21-478C-4A94-82EC-4EB9C7A7732B}"/>
              </a:ext>
            </a:extLst>
          </p:cNvPr>
          <p:cNvSpPr>
            <a:spLocks noGrp="1"/>
          </p:cNvSpPr>
          <p:nvPr>
            <p:ph type="title"/>
          </p:nvPr>
        </p:nvSpPr>
        <p:spPr/>
        <p:txBody>
          <a:bodyPr/>
          <a:lstStyle/>
          <a:p>
            <a:r>
              <a:rPr lang="en-US" altLang="zh-CN" dirty="0"/>
              <a:t>Contrastive learning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301EDB-E167-448B-8367-2A4B4EA83979}"/>
                  </a:ext>
                </a:extLst>
              </p:cNvPr>
              <p:cNvSpPr>
                <a:spLocks noGrp="1"/>
              </p:cNvSpPr>
              <p:nvPr>
                <p:ph idx="1"/>
              </p:nvPr>
            </p:nvSpPr>
            <p:spPr/>
            <p:txBody>
              <a:bodyPr>
                <a:noAutofit/>
              </a:bodyPr>
              <a:lstStyle/>
              <a:p>
                <a14:m>
                  <m:oMath xmlns:m="http://schemas.openxmlformats.org/officeDocument/2006/math">
                    <m:r>
                      <a:rPr lang="en-US" altLang="zh-CN" b="1" i="1" dirty="0" smtClean="0">
                        <a:latin typeface="Cambria Math" panose="02040503050406030204" pitchFamily="18" charset="0"/>
                      </a:rPr>
                      <m:t>𝒙</m:t>
                    </m:r>
                  </m:oMath>
                </a14:m>
                <a:r>
                  <a:rPr lang="en-US" altLang="zh-CN" dirty="0"/>
                  <a:t> is commonly referred to as an “anchor” data point. </a:t>
                </a:r>
              </a:p>
              <a:p>
                <a:r>
                  <a:rPr lang="en-US" altLang="zh-CN" dirty="0"/>
                  <a:t>To optimize for this property, we can construct a </a:t>
                </a:r>
                <a:r>
                  <a:rPr lang="en-US" altLang="zh-CN" dirty="0" err="1"/>
                  <a:t>softmax</a:t>
                </a:r>
                <a:r>
                  <a:rPr lang="en-US" altLang="zh-CN" dirty="0"/>
                  <a:t> classifier that classifies positive and negative samples correctly. </a:t>
                </a:r>
              </a:p>
              <a:p>
                <a:r>
                  <a:rPr lang="en-US" altLang="zh-CN" dirty="0"/>
                  <a:t>This should encourage the score function to assign large values to positive examples and small values to negative examples</a:t>
                </a:r>
              </a:p>
              <a:p>
                <a:endParaRPr lang="en-US" altLang="zh-CN" dirty="0"/>
              </a:p>
              <a:p>
                <a:endParaRPr lang="en-US" altLang="zh-CN" sz="4400" dirty="0"/>
              </a:p>
              <a:p>
                <a:r>
                  <a:rPr lang="en-US" altLang="zh-CN" dirty="0"/>
                  <a:t>Here, we have used the dot product as the score function</a:t>
                </a:r>
              </a:p>
              <a:p>
                <a:endParaRPr lang="en-US" altLang="zh-CN" sz="3200" dirty="0"/>
              </a:p>
              <a:p>
                <a:r>
                  <a:rPr lang="en-US" altLang="zh-CN" dirty="0"/>
                  <a:t>This is the familiar cross-entropy loss for an N-way </a:t>
                </a:r>
                <a:r>
                  <a:rPr lang="en-US" altLang="zh-CN" dirty="0" err="1"/>
                  <a:t>softmax</a:t>
                </a:r>
                <a:r>
                  <a:rPr lang="en-US" altLang="zh-CN" dirty="0"/>
                  <a:t> classifier, and commonly called the </a:t>
                </a:r>
                <a:r>
                  <a:rPr lang="en-US" altLang="zh-CN" dirty="0" err="1"/>
                  <a:t>InfoNCE</a:t>
                </a:r>
                <a:r>
                  <a:rPr lang="en-US" altLang="zh-CN" dirty="0"/>
                  <a:t> loss</a:t>
                </a:r>
                <a:endParaRPr lang="zh-CN" altLang="en-US" dirty="0"/>
              </a:p>
            </p:txBody>
          </p:sp>
        </mc:Choice>
        <mc:Fallback xmlns="">
          <p:sp>
            <p:nvSpPr>
              <p:cNvPr id="3" name="内容占位符 2">
                <a:extLst>
                  <a:ext uri="{FF2B5EF4-FFF2-40B4-BE49-F238E27FC236}">
                    <a16:creationId xmlns:a16="http://schemas.microsoft.com/office/drawing/2014/main" id="{95301EDB-E167-448B-8367-2A4B4EA83979}"/>
                  </a:ext>
                </a:extLst>
              </p:cNvPr>
              <p:cNvSpPr>
                <a:spLocks noGrp="1" noRot="1" noChangeAspect="1" noMove="1" noResize="1" noEditPoints="1" noAdjustHandles="1" noChangeArrowheads="1" noChangeShapeType="1" noTextEdit="1"/>
              </p:cNvSpPr>
              <p:nvPr>
                <p:ph idx="1"/>
              </p:nvPr>
            </p:nvSpPr>
            <p:spPr>
              <a:blipFill>
                <a:blip r:embed="rId3"/>
                <a:stretch>
                  <a:fillRect l="-849" t="-1835" r="-226" b="-309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99331302-2168-424D-BE0F-FFAF4725555E}"/>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EBBF813A-2F8B-4783-AD54-455854B9F8BE}"/>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EABCFE6B-D2F9-4A3F-BA82-0B760C6B1C28}"/>
              </a:ext>
            </a:extLst>
          </p:cNvPr>
          <p:cNvSpPr>
            <a:spLocks noGrp="1"/>
          </p:cNvSpPr>
          <p:nvPr>
            <p:ph type="sldNum" sz="quarter" idx="4"/>
          </p:nvPr>
        </p:nvSpPr>
        <p:spPr/>
        <p:txBody>
          <a:bodyPr/>
          <a:lstStyle/>
          <a:p>
            <a:fld id="{DAB89253-CF67-43B6-94EC-8C5C380108CC}" type="slidenum">
              <a:rPr lang="zh-CN" altLang="en-US" smtClean="0"/>
              <a:pPr/>
              <a:t>57</a:t>
            </a:fld>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092BEFD-6C2C-48D3-B2DC-AE6865DD98E0}"/>
                  </a:ext>
                </a:extLst>
              </p:cNvPr>
              <p:cNvSpPr txBox="1"/>
              <p:nvPr/>
            </p:nvSpPr>
            <p:spPr>
              <a:xfrm>
                <a:off x="2057979" y="3145631"/>
                <a:ext cx="7924221" cy="957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i="1" smtClean="0">
                              <a:latin typeface="Cambria Math" panose="02040503050406030204" pitchFamily="18" charset="0"/>
                              <a:ea typeface="Cambria Math" panose="02040503050406030204" pitchFamily="18" charset="0"/>
                            </a:rPr>
                            <m:t>ℒ</m:t>
                          </m:r>
                        </m:e>
                        <m:sub>
                          <m:r>
                            <a:rPr lang="en-US" altLang="zh-CN" sz="2400" b="0" i="1" smtClean="0">
                              <a:latin typeface="Cambria Math" panose="02040503050406030204" pitchFamily="18" charset="0"/>
                              <a:ea typeface="Cambria Math" panose="02040503050406030204" pitchFamily="18" charset="0"/>
                            </a:rPr>
                            <m:t>𝑁</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zh-CN" altLang="en-US" sz="2400" b="0" i="1" smtClean="0">
                              <a:latin typeface="Cambria Math" panose="02040503050406030204" pitchFamily="18" charset="0"/>
                              <a:ea typeface="Cambria Math" panose="02040503050406030204" pitchFamily="18" charset="0"/>
                            </a:rPr>
                            <m:t>𝔼</m:t>
                          </m:r>
                        </m:e>
                        <m:sub>
                          <m:r>
                            <a:rPr lang="en-US" altLang="zh-CN" sz="2400" b="0" i="1" smtClean="0">
                              <a:latin typeface="Cambria Math" panose="02040503050406030204" pitchFamily="18" charset="0"/>
                              <a:ea typeface="Cambria Math" panose="02040503050406030204" pitchFamily="18" charset="0"/>
                            </a:rPr>
                            <m:t>𝑋</m:t>
                          </m:r>
                        </m:sub>
                      </m:sSub>
                      <m:d>
                        <m:dPr>
                          <m:begChr m:val="["/>
                          <m:endChr m:val="]"/>
                          <m:ctrlPr>
                            <a:rPr lang="en-US" altLang="zh-CN" sz="2400" b="0" i="1" smtClean="0">
                              <a:latin typeface="Cambria Math" panose="02040503050406030204" pitchFamily="18" charset="0"/>
                              <a:ea typeface="Cambria Math" panose="02040503050406030204" pitchFamily="18" charset="0"/>
                            </a:rPr>
                          </m:ctrlPr>
                        </m:dPr>
                        <m:e>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log</m:t>
                              </m:r>
                            </m:fName>
                            <m:e>
                              <m:f>
                                <m:fPr>
                                  <m:ctrlPr>
                                    <a:rPr lang="en-US" altLang="zh-CN" sz="2400" b="0" i="1" smtClean="0">
                                      <a:latin typeface="Cambria Math" panose="02040503050406030204" pitchFamily="18" charset="0"/>
                                      <a:ea typeface="Cambria Math" panose="02040503050406030204" pitchFamily="18" charset="0"/>
                                    </a:rPr>
                                  </m:ctrlPr>
                                </m:fPr>
                                <m:num>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exp</m:t>
                                      </m:r>
                                    </m:fName>
                                    <m:e>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𝑓</m:t>
                                      </m:r>
                                      <m:sSup>
                                        <m:sSupPr>
                                          <m:ctrlPr>
                                            <a:rPr lang="en-US" altLang="zh-CN" sz="2400" b="0" i="1" smtClean="0">
                                              <a:latin typeface="Cambria Math" panose="02040503050406030204" pitchFamily="18" charset="0"/>
                                              <a:ea typeface="Cambria Math" panose="02040503050406030204" pitchFamily="18" charset="0"/>
                                            </a:rPr>
                                          </m:ctrlPr>
                                        </m:sSupPr>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𝒙</m:t>
                                              </m:r>
                                            </m:e>
                                          </m:d>
                                        </m:e>
                                        <m:sup>
                                          <m:r>
                                            <a:rPr lang="en-US" altLang="zh-CN" sz="2400" b="0" i="1" smtClean="0">
                                              <a:latin typeface="Cambria Math" panose="02040503050406030204" pitchFamily="18" charset="0"/>
                                              <a:ea typeface="Cambria Math" panose="02040503050406030204" pitchFamily="18" charset="0"/>
                                            </a:rPr>
                                            <m:t>𝑇</m:t>
                                          </m:r>
                                        </m:sup>
                                      </m:sSup>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𝒙</m:t>
                                          </m:r>
                                        </m:e>
                                        <m:sup>
                                          <m:r>
                                            <a:rPr lang="en-US" altLang="zh-CN" sz="2400" b="0" i="1" smtClean="0">
                                              <a:latin typeface="Cambria Math" panose="02040503050406030204" pitchFamily="18" charset="0"/>
                                              <a:ea typeface="Cambria Math" panose="02040503050406030204" pitchFamily="18" charset="0"/>
                                            </a:rPr>
                                            <m:t>+</m:t>
                                          </m:r>
                                        </m:sup>
                                      </m:sSup>
                                      <m:r>
                                        <a:rPr lang="en-US" altLang="zh-CN" sz="2400" b="0" i="1" smtClean="0">
                                          <a:latin typeface="Cambria Math" panose="02040503050406030204" pitchFamily="18" charset="0"/>
                                          <a:ea typeface="Cambria Math" panose="02040503050406030204" pitchFamily="18" charset="0"/>
                                        </a:rPr>
                                        <m:t>))</m:t>
                                      </m:r>
                                    </m:e>
                                  </m:func>
                                </m:num>
                                <m:den>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exp</m:t>
                                      </m:r>
                                    </m:fName>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sSup>
                                            <m:sSupPr>
                                              <m:ctrlPr>
                                                <a:rPr lang="en-US" altLang="zh-CN" sz="2400" b="0" i="1" smtClean="0">
                                                  <a:latin typeface="Cambria Math" panose="02040503050406030204" pitchFamily="18" charset="0"/>
                                                  <a:ea typeface="Cambria Math" panose="02040503050406030204" pitchFamily="18" charset="0"/>
                                                </a:rPr>
                                              </m:ctrlPr>
                                            </m:sSupPr>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𝒙</m:t>
                                                  </m:r>
                                                </m:e>
                                              </m:d>
                                            </m:e>
                                            <m:sup>
                                              <m:r>
                                                <a:rPr lang="en-US" altLang="zh-CN" sz="2400" b="0" i="1" smtClean="0">
                                                  <a:latin typeface="Cambria Math" panose="02040503050406030204" pitchFamily="18" charset="0"/>
                                                  <a:ea typeface="Cambria Math" panose="02040503050406030204" pitchFamily="18" charset="0"/>
                                                </a:rPr>
                                                <m:t>𝑇</m:t>
                                              </m:r>
                                            </m:sup>
                                          </m:sSup>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𝒙</m:t>
                                              </m:r>
                                            </m:e>
                                            <m:sup>
                                              <m:r>
                                                <a:rPr lang="en-US" altLang="zh-CN" sz="2400" b="1" i="1" smtClean="0">
                                                  <a:latin typeface="Cambria Math" panose="02040503050406030204" pitchFamily="18" charset="0"/>
                                                  <a:ea typeface="Cambria Math" panose="02040503050406030204" pitchFamily="18" charset="0"/>
                                                </a:rPr>
                                                <m:t>+</m:t>
                                              </m:r>
                                            </m:sup>
                                          </m:sSup>
                                          <m:r>
                                            <a:rPr lang="en-US" altLang="zh-CN" sz="2400" b="0" i="1" smtClean="0">
                                              <a:latin typeface="Cambria Math" panose="02040503050406030204" pitchFamily="18" charset="0"/>
                                              <a:ea typeface="Cambria Math" panose="02040503050406030204" pitchFamily="18" charset="0"/>
                                            </a:rPr>
                                            <m:t>)</m:t>
                                          </m:r>
                                        </m:e>
                                      </m:d>
                                      <m:r>
                                        <a:rPr lang="en-US" altLang="zh-CN" sz="2400" b="0" i="1" smtClean="0">
                                          <a:latin typeface="Cambria Math" panose="02040503050406030204" pitchFamily="18" charset="0"/>
                                          <a:ea typeface="Cambria Math" panose="02040503050406030204" pitchFamily="18" charset="0"/>
                                        </a:rPr>
                                        <m:t>+</m:t>
                                      </m:r>
                                      <m:nary>
                                        <m:naryPr>
                                          <m:chr m:val="∑"/>
                                          <m:ctrlPr>
                                            <a:rPr lang="en-US" altLang="zh-CN" sz="2400" b="0" i="1" smtClean="0">
                                              <a:latin typeface="Cambria Math" panose="02040503050406030204" pitchFamily="18" charset="0"/>
                                              <a:ea typeface="Cambria Math" panose="02040503050406030204" pitchFamily="18" charset="0"/>
                                            </a:rPr>
                                          </m:ctrlPr>
                                        </m:naryPr>
                                        <m:sub>
                                          <m:r>
                                            <a:rPr lang="en-US" altLang="zh-CN" sz="2400" b="0" i="1" smtClean="0">
                                              <a:latin typeface="Cambria Math" panose="02040503050406030204" pitchFamily="18" charset="0"/>
                                              <a:ea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𝑁</m:t>
                                          </m:r>
                                          <m:r>
                                            <a:rPr lang="en-US" altLang="zh-CN" sz="2400" b="0" i="1" smtClean="0">
                                              <a:latin typeface="Cambria Math" panose="02040503050406030204" pitchFamily="18" charset="0"/>
                                              <a:ea typeface="Cambria Math" panose="02040503050406030204" pitchFamily="18" charset="0"/>
                                            </a:rPr>
                                            <m:t>−1</m:t>
                                          </m:r>
                                        </m:sup>
                                        <m:e>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exp</m:t>
                                              </m:r>
                                            </m:fName>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sSup>
                                                    <m:sSupPr>
                                                      <m:ctrlPr>
                                                        <a:rPr lang="en-US" altLang="zh-CN" sz="2400" b="0" i="1" smtClean="0">
                                                          <a:latin typeface="Cambria Math" panose="02040503050406030204" pitchFamily="18" charset="0"/>
                                                          <a:ea typeface="Cambria Math" panose="02040503050406030204" pitchFamily="18" charset="0"/>
                                                        </a:rPr>
                                                      </m:ctrlPr>
                                                    </m:sSupPr>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𝒙</m:t>
                                                          </m:r>
                                                        </m:e>
                                                      </m:d>
                                                    </m:e>
                                                    <m:sup>
                                                      <m:r>
                                                        <a:rPr lang="en-US" altLang="zh-CN" sz="2400" b="0" i="1" smtClean="0">
                                                          <a:latin typeface="Cambria Math" panose="02040503050406030204" pitchFamily="18" charset="0"/>
                                                          <a:ea typeface="Cambria Math" panose="02040503050406030204" pitchFamily="18" charset="0"/>
                                                        </a:rPr>
                                                        <m:t>𝑇</m:t>
                                                      </m:r>
                                                    </m:sup>
                                                  </m:sSup>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𝒙</m:t>
                                                      </m:r>
                                                    </m:e>
                                                    <m:sub>
                                                      <m:r>
                                                        <a:rPr lang="en-US" altLang="zh-CN" sz="2400" b="0" i="1" smtClean="0">
                                                          <a:latin typeface="Cambria Math" panose="02040503050406030204" pitchFamily="18" charset="0"/>
                                                          <a:ea typeface="Cambria Math" panose="02040503050406030204" pitchFamily="18" charset="0"/>
                                                        </a:rPr>
                                                        <m:t>𝑗</m:t>
                                                      </m:r>
                                                    </m:sub>
                                                  </m:sSub>
                                                  <m:r>
                                                    <a:rPr lang="en-US" altLang="zh-CN" sz="2400" b="0" i="1" smtClean="0">
                                                      <a:latin typeface="Cambria Math" panose="02040503050406030204" pitchFamily="18" charset="0"/>
                                                      <a:ea typeface="Cambria Math" panose="02040503050406030204" pitchFamily="18" charset="0"/>
                                                    </a:rPr>
                                                    <m:t>)</m:t>
                                                  </m:r>
                                                </m:e>
                                              </m:d>
                                            </m:e>
                                          </m:func>
                                        </m:e>
                                      </m:nary>
                                    </m:e>
                                  </m:func>
                                </m:den>
                              </m:f>
                            </m:e>
                          </m:func>
                        </m:e>
                      </m:d>
                    </m:oMath>
                  </m:oMathPara>
                </a14:m>
                <a:endParaRPr lang="zh-CN" altLang="en-US" dirty="0"/>
              </a:p>
            </p:txBody>
          </p:sp>
        </mc:Choice>
        <mc:Fallback xmlns="">
          <p:sp>
            <p:nvSpPr>
              <p:cNvPr id="7" name="文本框 6">
                <a:extLst>
                  <a:ext uri="{FF2B5EF4-FFF2-40B4-BE49-F238E27FC236}">
                    <a16:creationId xmlns:a16="http://schemas.microsoft.com/office/drawing/2014/main" id="{B092BEFD-6C2C-48D3-B2DC-AE6865DD98E0}"/>
                  </a:ext>
                </a:extLst>
              </p:cNvPr>
              <p:cNvSpPr txBox="1">
                <a:spLocks noRot="1" noChangeAspect="1" noMove="1" noResize="1" noEditPoints="1" noAdjustHandles="1" noChangeArrowheads="1" noChangeShapeType="1" noTextEdit="1"/>
              </p:cNvSpPr>
              <p:nvPr/>
            </p:nvSpPr>
            <p:spPr>
              <a:xfrm>
                <a:off x="2057979" y="3145631"/>
                <a:ext cx="7924221" cy="95789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D09432E-E8A7-4FFA-8E7D-58770BB0E45D}"/>
                  </a:ext>
                </a:extLst>
              </p:cNvPr>
              <p:cNvSpPr txBox="1"/>
              <p:nvPr/>
            </p:nvSpPr>
            <p:spPr>
              <a:xfrm>
                <a:off x="3810855" y="4912522"/>
                <a:ext cx="45702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𝑠𝑐𝑜𝑟𝑒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𝒙</m:t>
                              </m:r>
                            </m:e>
                          </m:d>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8D09432E-E8A7-4FFA-8E7D-58770BB0E45D}"/>
                  </a:ext>
                </a:extLst>
              </p:cNvPr>
              <p:cNvSpPr txBox="1">
                <a:spLocks noRot="1" noChangeAspect="1" noMove="1" noResize="1" noEditPoints="1" noAdjustHandles="1" noChangeArrowheads="1" noChangeShapeType="1" noTextEdit="1"/>
              </p:cNvSpPr>
              <p:nvPr/>
            </p:nvSpPr>
            <p:spPr>
              <a:xfrm>
                <a:off x="3810855" y="4912522"/>
                <a:ext cx="4570289" cy="369332"/>
              </a:xfrm>
              <a:prstGeom prst="rect">
                <a:avLst/>
              </a:prstGeom>
              <a:blipFill>
                <a:blip r:embed="rId5"/>
                <a:stretch>
                  <a:fillRect l="-133" r="-1867" b="-3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9672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C4F12-06FD-4ACC-9CEB-0F1E2FBB4272}"/>
              </a:ext>
            </a:extLst>
          </p:cNvPr>
          <p:cNvSpPr>
            <a:spLocks noGrp="1"/>
          </p:cNvSpPr>
          <p:nvPr>
            <p:ph type="title"/>
          </p:nvPr>
        </p:nvSpPr>
        <p:spPr/>
        <p:txBody>
          <a:bodyPr/>
          <a:lstStyle/>
          <a:p>
            <a:r>
              <a:rPr lang="en-US" altLang="zh-CN" dirty="0"/>
              <a:t>Contrastive learning</a:t>
            </a:r>
            <a:endParaRPr lang="zh-CN" altLang="en-US" dirty="0"/>
          </a:p>
        </p:txBody>
      </p:sp>
      <p:sp>
        <p:nvSpPr>
          <p:cNvPr id="3" name="内容占位符 2">
            <a:extLst>
              <a:ext uri="{FF2B5EF4-FFF2-40B4-BE49-F238E27FC236}">
                <a16:creationId xmlns:a16="http://schemas.microsoft.com/office/drawing/2014/main" id="{BA04C846-8B8A-4B6C-B481-F0CC60DAAC6C}"/>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17C00D8-6DE3-42A8-94A6-1F6D7FCF7A51}"/>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D8CF07E-6198-4B27-B087-37ECAE2CD373}"/>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D468396E-12DA-42A6-89B0-393E985CE75F}"/>
              </a:ext>
            </a:extLst>
          </p:cNvPr>
          <p:cNvSpPr>
            <a:spLocks noGrp="1"/>
          </p:cNvSpPr>
          <p:nvPr>
            <p:ph type="sldNum" sz="quarter" idx="4"/>
          </p:nvPr>
        </p:nvSpPr>
        <p:spPr/>
        <p:txBody>
          <a:bodyPr/>
          <a:lstStyle/>
          <a:p>
            <a:fld id="{DAB89253-CF67-43B6-94EC-8C5C380108CC}" type="slidenum">
              <a:rPr lang="zh-CN" altLang="en-US" smtClean="0"/>
              <a:pPr/>
              <a:t>58</a:t>
            </a:fld>
            <a:endParaRPr lang="zh-CN" altLang="en-US" dirty="0"/>
          </a:p>
        </p:txBody>
      </p:sp>
      <p:pic>
        <p:nvPicPr>
          <p:cNvPr id="1026" name="Picture 2" descr="https://img-blog.csdnimg.cn/fb78be460f894820bd4a8b685ac277fe.gif">
            <a:extLst>
              <a:ext uri="{FF2B5EF4-FFF2-40B4-BE49-F238E27FC236}">
                <a16:creationId xmlns:a16="http://schemas.microsoft.com/office/drawing/2014/main" id="{3879524C-1F7A-425A-B8BE-2F9C83C4945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2500" y="857250"/>
            <a:ext cx="10287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595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itle 2"/>
          <p:cNvSpPr>
            <a:spLocks noGrp="1"/>
          </p:cNvSpPr>
          <p:nvPr>
            <p:ph type="title"/>
          </p:nvPr>
        </p:nvSpPr>
        <p:spPr/>
        <p:txBody>
          <a:bodyPr/>
          <a:lstStyle/>
          <a:p>
            <a:pPr eaLnBrk="1" hangingPunct="1"/>
            <a:r>
              <a:rPr lang="en-US"/>
              <a:t>Similarity and dissimilarity</a:t>
            </a:r>
          </a:p>
        </p:txBody>
      </p:sp>
      <p:sp>
        <p:nvSpPr>
          <p:cNvPr id="59394" name="Content Placeholder 1"/>
          <p:cNvSpPr>
            <a:spLocks noGrp="1"/>
          </p:cNvSpPr>
          <p:nvPr>
            <p:ph idx="1"/>
          </p:nvPr>
        </p:nvSpPr>
        <p:spPr/>
        <p:txBody>
          <a:bodyPr/>
          <a:lstStyle/>
          <a:p>
            <a:pPr eaLnBrk="1" hangingPunct="1"/>
            <a:r>
              <a:rPr lang="en-US" dirty="0"/>
              <a:t>The similarity between two objects is a numerical measure of the degree to which the two objects are alike.</a:t>
            </a:r>
          </a:p>
          <a:p>
            <a:pPr eaLnBrk="1" hangingPunct="1"/>
            <a:r>
              <a:rPr lang="en-US" dirty="0"/>
              <a:t>Similarities are higher for pairs of objects that are more alike.</a:t>
            </a:r>
          </a:p>
          <a:p>
            <a:pPr eaLnBrk="1" hangingPunct="1"/>
            <a:endParaRPr lang="en-US" dirty="0"/>
          </a:p>
          <a:p>
            <a:r>
              <a:rPr lang="en-US" altLang="zh-CN" dirty="0"/>
              <a:t>The dissimilarity between two objects is a numerical measure of the degree to which the two objects are different.</a:t>
            </a:r>
          </a:p>
          <a:p>
            <a:r>
              <a:rPr lang="en-US" altLang="zh-CN" dirty="0"/>
              <a:t>Dissimilarities are lower for more similar pair of objects.</a:t>
            </a:r>
          </a:p>
          <a:p>
            <a:r>
              <a:rPr lang="en-US" altLang="zh-CN" dirty="0"/>
              <a:t>Frequently, the term distance is used as a synonym for dissimilarity.</a:t>
            </a:r>
          </a:p>
          <a:p>
            <a:pPr eaLnBrk="1" hangingPunct="1"/>
            <a:endParaRPr lang="en-US" dirty="0"/>
          </a:p>
        </p:txBody>
      </p:sp>
      <p:sp>
        <p:nvSpPr>
          <p:cNvPr id="2" name="日期占位符 1"/>
          <p:cNvSpPr>
            <a:spLocks noGrp="1"/>
          </p:cNvSpPr>
          <p:nvPr>
            <p:ph type="dt" sz="half" idx="4294967295"/>
          </p:nvPr>
        </p:nvSpPr>
        <p:spPr/>
        <p:txBody>
          <a:bodyPr/>
          <a:lstStyle/>
          <a:p>
            <a:pPr>
              <a:defRPr/>
            </a:pPr>
            <a:fld id="{166FAEB4-0ED2-4204-908E-718F88FC99AA}" type="datetime1">
              <a:rPr lang="zh-CN" altLang="en-US"/>
              <a:pPr>
                <a:defRPr/>
              </a:pPr>
              <a:t>2023/12/29</a:t>
            </a:fld>
            <a:endParaRPr lang="en-US" dirty="0"/>
          </a:p>
        </p:txBody>
      </p:sp>
      <p:sp>
        <p:nvSpPr>
          <p:cNvPr id="3" name="页脚占位符 2"/>
          <p:cNvSpPr>
            <a:spLocks noGrp="1"/>
          </p:cNvSpPr>
          <p:nvPr>
            <p:ph type="ftr" sz="quarter" idx="4294967295"/>
          </p:nvPr>
        </p:nvSpPr>
        <p:spPr/>
        <p:txBody>
          <a:bodyPr/>
          <a:lstStyle/>
          <a:p>
            <a:r>
              <a:rPr lang="en-US" altLang="zh-CN" cap="all" dirty="0">
                <a:solidFill>
                  <a:srgbClr val="FFFFFF"/>
                </a:solidFill>
                <a:latin typeface="Calibri" panose="020F0502020204030204"/>
              </a:rPr>
              <a:t>Pattern recognition</a:t>
            </a:r>
          </a:p>
        </p:txBody>
      </p:sp>
      <p:sp>
        <p:nvSpPr>
          <p:cNvPr id="4" name="灯片编号占位符 3"/>
          <p:cNvSpPr>
            <a:spLocks noGrp="1"/>
          </p:cNvSpPr>
          <p:nvPr>
            <p:ph type="sldNum" sz="quarter" idx="4294967295"/>
          </p:nvPr>
        </p:nvSpPr>
        <p:spPr/>
        <p:txBody>
          <a:bodyPr/>
          <a:lstStyle/>
          <a:p>
            <a:pPr>
              <a:defRPr/>
            </a:pPr>
            <a:r>
              <a:rPr lang="en-US"/>
              <a:t>page </a:t>
            </a:r>
            <a:fld id="{54796172-98FC-4C90-A1E3-8A0166B2536C}" type="slidenum">
              <a:rPr lang="en-US" smtClean="0"/>
              <a:pPr>
                <a:defRPr/>
              </a:pPr>
              <a:t>59</a:t>
            </a:fld>
            <a:endParaRPr lang="en-US" dirty="0"/>
          </a:p>
        </p:txBody>
      </p:sp>
    </p:spTree>
    <p:extLst>
      <p:ext uri="{BB962C8B-B14F-4D97-AF65-F5344CB8AC3E}">
        <p14:creationId xmlns:p14="http://schemas.microsoft.com/office/powerpoint/2010/main" val="387404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005A4-8E44-42CC-9497-9E4AFF53E04C}"/>
              </a:ext>
            </a:extLst>
          </p:cNvPr>
          <p:cNvSpPr>
            <a:spLocks noGrp="1"/>
          </p:cNvSpPr>
          <p:nvPr>
            <p:ph type="title"/>
          </p:nvPr>
        </p:nvSpPr>
        <p:spPr/>
        <p:txBody>
          <a:bodyPr/>
          <a:lstStyle/>
          <a:p>
            <a:r>
              <a:rPr lang="en-US" altLang="zh-CN" dirty="0"/>
              <a:t>Deep learning is one way to learn features</a:t>
            </a:r>
            <a:endParaRPr lang="zh-CN" altLang="en-US" dirty="0"/>
          </a:p>
        </p:txBody>
      </p:sp>
      <p:sp>
        <p:nvSpPr>
          <p:cNvPr id="3" name="内容占位符 2">
            <a:extLst>
              <a:ext uri="{FF2B5EF4-FFF2-40B4-BE49-F238E27FC236}">
                <a16:creationId xmlns:a16="http://schemas.microsoft.com/office/drawing/2014/main" id="{4085808D-0872-4140-9724-157A2462A593}"/>
              </a:ext>
            </a:extLst>
          </p:cNvPr>
          <p:cNvSpPr>
            <a:spLocks noGrp="1"/>
          </p:cNvSpPr>
          <p:nvPr>
            <p:ph idx="1"/>
          </p:nvPr>
        </p:nvSpPr>
        <p:spPr>
          <a:xfrm>
            <a:off x="5619732" y="856989"/>
            <a:ext cx="5734068" cy="5319974"/>
          </a:xfrm>
        </p:spPr>
        <p:txBody>
          <a:bodyPr/>
          <a:lstStyle/>
          <a:p>
            <a:r>
              <a:rPr lang="en-US" altLang="zh-CN" dirty="0"/>
              <a:t>Deep Unsupervised Learning:</a:t>
            </a:r>
          </a:p>
          <a:p>
            <a:pPr marL="658368" lvl="1" indent="-457200">
              <a:buFont typeface="+mj-lt"/>
              <a:buAutoNum type="arabicPeriod"/>
            </a:pPr>
            <a:r>
              <a:rPr lang="en-US" altLang="zh-CN" sz="2200" dirty="0"/>
              <a:t>Learn representations without labels</a:t>
            </a:r>
          </a:p>
          <a:p>
            <a:pPr marL="658368" lvl="1" indent="-457200">
              <a:buFont typeface="+mj-lt"/>
              <a:buAutoNum type="arabicPeriod"/>
            </a:pPr>
            <a:r>
              <a:rPr lang="en-US" altLang="zh-CN" sz="2200" dirty="0"/>
              <a:t>Subset of Deep Learning, which is a subset of Representation Learning, which is a subset of Machine Learning</a:t>
            </a:r>
            <a:endParaRPr lang="zh-CN" altLang="en-US" sz="2200" dirty="0"/>
          </a:p>
        </p:txBody>
      </p:sp>
      <p:sp>
        <p:nvSpPr>
          <p:cNvPr id="4" name="日期占位符 3">
            <a:extLst>
              <a:ext uri="{FF2B5EF4-FFF2-40B4-BE49-F238E27FC236}">
                <a16:creationId xmlns:a16="http://schemas.microsoft.com/office/drawing/2014/main" id="{2EAB7C53-F2CF-4EB8-B9D8-73E7F515EF1C}"/>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4A4852CF-D62F-4316-9838-80E0FC6C4156}"/>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5F387FAB-F1FE-455A-AB90-6E4B67B4A394}"/>
              </a:ext>
            </a:extLst>
          </p:cNvPr>
          <p:cNvSpPr>
            <a:spLocks noGrp="1"/>
          </p:cNvSpPr>
          <p:nvPr>
            <p:ph type="sldNum" sz="quarter" idx="4"/>
          </p:nvPr>
        </p:nvSpPr>
        <p:spPr/>
        <p:txBody>
          <a:bodyPr/>
          <a:lstStyle/>
          <a:p>
            <a:fld id="{DAB89253-CF67-43B6-94EC-8C5C380108CC}" type="slidenum">
              <a:rPr lang="zh-CN" altLang="en-US" smtClean="0"/>
              <a:pPr/>
              <a:t>6</a:t>
            </a:fld>
            <a:endParaRPr lang="zh-CN" altLang="en-US" dirty="0"/>
          </a:p>
        </p:txBody>
      </p:sp>
      <p:pic>
        <p:nvPicPr>
          <p:cNvPr id="7" name="图片 6">
            <a:extLst>
              <a:ext uri="{FF2B5EF4-FFF2-40B4-BE49-F238E27FC236}">
                <a16:creationId xmlns:a16="http://schemas.microsoft.com/office/drawing/2014/main" id="{66DE7C15-7898-413C-9E1F-C818ED2766F9}"/>
              </a:ext>
            </a:extLst>
          </p:cNvPr>
          <p:cNvPicPr>
            <a:picLocks noChangeAspect="1"/>
          </p:cNvPicPr>
          <p:nvPr/>
        </p:nvPicPr>
        <p:blipFill>
          <a:blip r:embed="rId2"/>
          <a:stretch>
            <a:fillRect/>
          </a:stretch>
        </p:blipFill>
        <p:spPr>
          <a:xfrm>
            <a:off x="426647" y="1022173"/>
            <a:ext cx="5193085" cy="4862007"/>
          </a:xfrm>
          <a:prstGeom prst="rect">
            <a:avLst/>
          </a:prstGeom>
        </p:spPr>
      </p:pic>
    </p:spTree>
    <p:extLst>
      <p:ext uri="{BB962C8B-B14F-4D97-AF65-F5344CB8AC3E}">
        <p14:creationId xmlns:p14="http://schemas.microsoft.com/office/powerpoint/2010/main" val="3848753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8A0F5-E2DF-4437-A3D0-D66F508CA48D}"/>
              </a:ext>
            </a:extLst>
          </p:cNvPr>
          <p:cNvSpPr>
            <a:spLocks noGrp="1"/>
          </p:cNvSpPr>
          <p:nvPr>
            <p:ph type="title"/>
          </p:nvPr>
        </p:nvSpPr>
        <p:spPr/>
        <p:txBody>
          <a:bodyPr/>
          <a:lstStyle/>
          <a:p>
            <a:r>
              <a:rPr lang="en-US" altLang="zh-CN" dirty="0"/>
              <a:t>Contrastive Loss</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A27655-DCEB-46F7-B148-541375A29FB3}"/>
                  </a:ext>
                </a:extLst>
              </p:cNvPr>
              <p:cNvSpPr>
                <a:spLocks noGrp="1"/>
              </p:cNvSpPr>
              <p:nvPr>
                <p:ph idx="1"/>
              </p:nvPr>
            </p:nvSpPr>
            <p:spPr/>
            <p:txBody>
              <a:bodyPr>
                <a:noAutofit/>
              </a:bodyPr>
              <a:lstStyle/>
              <a:p>
                <a:r>
                  <a:rPr lang="en-US" altLang="zh-CN" dirty="0"/>
                  <a:t>The most important part of contrastive learning is the training objective that guides the model into learning contrastive representations.</a:t>
                </a:r>
              </a:p>
              <a:p>
                <a:r>
                  <a:rPr lang="en-US" altLang="zh-CN" dirty="0"/>
                  <a:t>Contrastive loss takes as input a pair of samples that are either similar or dissimilar, and it brings similar samples closer and dissimilar samples far apart.</a:t>
                </a:r>
              </a:p>
              <a:p>
                <a:r>
                  <a:rPr lang="en-US" altLang="zh-CN" dirty="0"/>
                  <a:t>Suppose that we have a pair </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𝑗</m:t>
                            </m:r>
                          </m:sub>
                        </m:sSub>
                      </m:e>
                    </m:d>
                  </m:oMath>
                </a14:m>
                <a:r>
                  <a:rPr lang="zh-CN" altLang="en-US" dirty="0"/>
                  <a:t> </a:t>
                </a:r>
                <a:r>
                  <a:rPr lang="en-US" altLang="zh-CN" dirty="0"/>
                  <a:t>and a label </a:t>
                </a:r>
                <a14:m>
                  <m:oMath xmlns:m="http://schemas.openxmlformats.org/officeDocument/2006/math">
                    <m:r>
                      <a:rPr lang="en-US" altLang="zh-CN" i="1" dirty="0" smtClean="0">
                        <a:latin typeface="Cambria Math" panose="02040503050406030204" pitchFamily="18" charset="0"/>
                      </a:rPr>
                      <m:t>𝑌</m:t>
                    </m:r>
                  </m:oMath>
                </a14:m>
                <a:r>
                  <a:rPr lang="en-US" altLang="zh-CN" dirty="0"/>
                  <a:t> which is 0 if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𝑗</m:t>
                        </m:r>
                      </m:sub>
                    </m:sSub>
                  </m:oMath>
                </a14:m>
                <a:r>
                  <a:rPr lang="zh-CN" altLang="en-US" dirty="0"/>
                  <a:t> </a:t>
                </a:r>
                <a:r>
                  <a:rPr lang="en-US" altLang="zh-CN" dirty="0"/>
                  <a:t>are similar and 1 otherwise</a:t>
                </a:r>
              </a:p>
              <a:p>
                <a:r>
                  <a:rPr lang="en-US" altLang="zh-CN" dirty="0"/>
                  <a:t>And we use a CNN </a:t>
                </a:r>
                <a14:m>
                  <m:oMath xmlns:m="http://schemas.openxmlformats.org/officeDocument/2006/math">
                    <m:r>
                      <a:rPr lang="en-US" altLang="zh-CN" i="1" dirty="0" smtClean="0">
                        <a:latin typeface="Cambria Math" panose="02040503050406030204" pitchFamily="18" charset="0"/>
                      </a:rPr>
                      <m:t>𝑓</m:t>
                    </m:r>
                  </m:oMath>
                </a14:m>
                <a:r>
                  <a:rPr lang="zh-CN" altLang="en-US" dirty="0"/>
                  <a:t> </a:t>
                </a:r>
                <a:r>
                  <a:rPr lang="en-US" altLang="zh-CN" dirty="0"/>
                  <a:t>that encodes the input images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𝑗</m:t>
                        </m:r>
                      </m:sub>
                    </m:sSub>
                  </m:oMath>
                </a14:m>
                <a:r>
                  <a:rPr lang="zh-CN" altLang="en-US" dirty="0"/>
                  <a:t> </a:t>
                </a:r>
                <a:r>
                  <a:rPr lang="en-US" altLang="zh-CN" dirty="0"/>
                  <a:t>into an embedding space where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 </a:t>
                </a:r>
                <a:r>
                  <a:rPr lang="en-US" altLang="zh-CN" dirty="0"/>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oMath>
                </a14:m>
                <a:endParaRPr lang="en-US" altLang="zh-CN" dirty="0"/>
              </a:p>
              <a:p>
                <a:r>
                  <a:rPr lang="en-US" altLang="zh-CN" dirty="0"/>
                  <a:t>The contrastive loss is defined as</a:t>
                </a:r>
              </a:p>
              <a:p>
                <a:endParaRPr lang="en-US" altLang="zh-CN" sz="3000" dirty="0"/>
              </a:p>
              <a:p>
                <a:r>
                  <a:rPr lang="en-US" altLang="zh-CN" dirty="0"/>
                  <a:t>where </a:t>
                </a:r>
                <a14:m>
                  <m:oMath xmlns:m="http://schemas.openxmlformats.org/officeDocument/2006/math">
                    <m:r>
                      <a:rPr lang="en-US" altLang="zh-CN" b="0" i="1" smtClean="0">
                        <a:latin typeface="Cambria Math" panose="02040503050406030204" pitchFamily="18" charset="0"/>
                      </a:rPr>
                      <m:t>𝑚</m:t>
                    </m:r>
                  </m:oMath>
                </a14:m>
                <a:r>
                  <a:rPr lang="zh-CN" altLang="en-US" dirty="0"/>
                  <a:t> </a:t>
                </a:r>
                <a:r>
                  <a:rPr lang="en-US" altLang="zh-CN" dirty="0"/>
                  <a:t>is a hyperparameter, defining the lower bound distance between dissimilar samples.</a:t>
                </a:r>
                <a:endParaRPr lang="zh-CN" altLang="en-US" dirty="0"/>
              </a:p>
            </p:txBody>
          </p:sp>
        </mc:Choice>
        <mc:Fallback xmlns="">
          <p:sp>
            <p:nvSpPr>
              <p:cNvPr id="3" name="内容占位符 2">
                <a:extLst>
                  <a:ext uri="{FF2B5EF4-FFF2-40B4-BE49-F238E27FC236}">
                    <a16:creationId xmlns:a16="http://schemas.microsoft.com/office/drawing/2014/main" id="{45A27655-DCEB-46F7-B148-541375A29FB3}"/>
                  </a:ext>
                </a:extLst>
              </p:cNvPr>
              <p:cNvSpPr>
                <a:spLocks noGrp="1" noRot="1" noChangeAspect="1" noMove="1" noResize="1" noEditPoints="1" noAdjustHandles="1" noChangeArrowheads="1" noChangeShapeType="1" noTextEdit="1"/>
              </p:cNvSpPr>
              <p:nvPr>
                <p:ph idx="1"/>
              </p:nvPr>
            </p:nvSpPr>
            <p:spPr>
              <a:blipFill>
                <a:blip r:embed="rId3"/>
                <a:stretch>
                  <a:fillRect t="-1606" r="-849" b="-2179"/>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AE0E38BE-286B-4871-8B49-10A1F0220E60}"/>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B69A48D3-5615-417E-B9B3-B55EB0FB7E69}"/>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E5513785-33D0-4E74-A47F-EF21CD876253}"/>
              </a:ext>
            </a:extLst>
          </p:cNvPr>
          <p:cNvSpPr>
            <a:spLocks noGrp="1"/>
          </p:cNvSpPr>
          <p:nvPr>
            <p:ph type="sldNum" sz="quarter" idx="4"/>
          </p:nvPr>
        </p:nvSpPr>
        <p:spPr/>
        <p:txBody>
          <a:bodyPr/>
          <a:lstStyle/>
          <a:p>
            <a:fld id="{DAB89253-CF67-43B6-94EC-8C5C380108CC}" type="slidenum">
              <a:rPr lang="zh-CN" altLang="en-US" smtClean="0"/>
              <a:pPr/>
              <a:t>60</a:t>
            </a:fld>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C31BA55-8AB3-4B30-B877-97EF3CFF9DD8}"/>
                  </a:ext>
                </a:extLst>
              </p:cNvPr>
              <p:cNvSpPr txBox="1"/>
              <p:nvPr/>
            </p:nvSpPr>
            <p:spPr>
              <a:xfrm>
                <a:off x="2933700" y="4779168"/>
                <a:ext cx="6682470" cy="4984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𝑌</m:t>
                          </m:r>
                        </m:e>
                      </m:d>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𝑌</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(0,</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e>
                      </m:func>
                    </m:oMath>
                  </m:oMathPara>
                </a14:m>
                <a:endParaRPr lang="zh-CN" altLang="en-US" dirty="0"/>
              </a:p>
            </p:txBody>
          </p:sp>
        </mc:Choice>
        <mc:Fallback xmlns="">
          <p:sp>
            <p:nvSpPr>
              <p:cNvPr id="7" name="文本框 6">
                <a:extLst>
                  <a:ext uri="{FF2B5EF4-FFF2-40B4-BE49-F238E27FC236}">
                    <a16:creationId xmlns:a16="http://schemas.microsoft.com/office/drawing/2014/main" id="{DC31BA55-8AB3-4B30-B877-97EF3CFF9DD8}"/>
                  </a:ext>
                </a:extLst>
              </p:cNvPr>
              <p:cNvSpPr txBox="1">
                <a:spLocks noRot="1" noChangeAspect="1" noMove="1" noResize="1" noEditPoints="1" noAdjustHandles="1" noChangeArrowheads="1" noChangeShapeType="1" noTextEdit="1"/>
              </p:cNvSpPr>
              <p:nvPr/>
            </p:nvSpPr>
            <p:spPr>
              <a:xfrm>
                <a:off x="2933700" y="4779168"/>
                <a:ext cx="6682470" cy="49847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04252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8743A-6347-491D-A831-AA358FCC401E}"/>
              </a:ext>
            </a:extLst>
          </p:cNvPr>
          <p:cNvSpPr>
            <a:spLocks noGrp="1"/>
          </p:cNvSpPr>
          <p:nvPr>
            <p:ph type="title"/>
          </p:nvPr>
        </p:nvSpPr>
        <p:spPr/>
        <p:txBody>
          <a:bodyPr/>
          <a:lstStyle/>
          <a:p>
            <a:r>
              <a:rPr lang="en-US" altLang="zh-CN" dirty="0"/>
              <a:t>Triplet Loss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C590591-CC31-4CD5-9F47-F3B8A850E22A}"/>
                  </a:ext>
                </a:extLst>
              </p:cNvPr>
              <p:cNvSpPr>
                <a:spLocks noGrp="1"/>
              </p:cNvSpPr>
              <p:nvPr>
                <p:ph idx="1"/>
              </p:nvPr>
            </p:nvSpPr>
            <p:spPr/>
            <p:txBody>
              <a:bodyPr/>
              <a:lstStyle/>
              <a:p>
                <a:r>
                  <a:rPr lang="en-US" altLang="zh-CN" dirty="0"/>
                  <a:t>An improvement of contrastive loss is triplet loss that outperforms the former by using triplets of samples instead of pairs.</a:t>
                </a:r>
              </a:p>
              <a:p>
                <a:r>
                  <a:rPr lang="en-US" altLang="zh-CN" dirty="0"/>
                  <a:t>It takes as input an anchor sample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1</m:t>
                        </m:r>
                      </m:sub>
                    </m:sSub>
                  </m:oMath>
                </a14:m>
                <a:r>
                  <a:rPr lang="en-US" altLang="zh-CN" dirty="0"/>
                  <a:t>, a positive sample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𝐼</m:t>
                        </m:r>
                      </m:e>
                      <m:sup>
                        <m:r>
                          <a:rPr lang="en-US" altLang="zh-CN" b="0" i="1" smtClean="0">
                            <a:latin typeface="Cambria Math" panose="02040503050406030204" pitchFamily="18" charset="0"/>
                          </a:rPr>
                          <m:t>+</m:t>
                        </m:r>
                      </m:sup>
                    </m:sSup>
                  </m:oMath>
                </a14:m>
                <a:r>
                  <a:rPr lang="zh-CN" altLang="en-US" dirty="0"/>
                  <a:t> </a:t>
                </a:r>
                <a:r>
                  <a:rPr lang="en-US" altLang="zh-CN" dirty="0"/>
                  <a:t>and a negative sample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b="0" i="1" smtClean="0">
                            <a:latin typeface="Cambria Math" panose="02040503050406030204" pitchFamily="18" charset="0"/>
                          </a:rPr>
                          <m:t>−</m:t>
                        </m:r>
                      </m:sup>
                    </m:sSup>
                  </m:oMath>
                </a14:m>
                <a:endParaRPr lang="en-US" altLang="zh-CN" dirty="0"/>
              </a:p>
              <a:p>
                <a:r>
                  <a:rPr lang="en-US" altLang="zh-CN" b="1" dirty="0"/>
                  <a:t>The loss enforces the distance between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en-US" altLang="zh-CN" b="1" dirty="0"/>
                  <a:t>and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m:t>
                        </m:r>
                      </m:sup>
                    </m:sSup>
                    <m:r>
                      <a:rPr lang="en-US" altLang="zh-CN" i="1">
                        <a:latin typeface="Cambria Math" panose="02040503050406030204" pitchFamily="18" charset="0"/>
                      </a:rPr>
                      <m:t> </m:t>
                    </m:r>
                  </m:oMath>
                </a14:m>
                <a:r>
                  <a:rPr lang="en-US" altLang="zh-CN" b="1" dirty="0"/>
                  <a:t>to be less than the distance between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en-US" altLang="zh-CN" b="1" dirty="0"/>
                  <a:t>and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𝐼</m:t>
                        </m:r>
                      </m:e>
                      <m:sup>
                        <m:r>
                          <a:rPr lang="en-US" altLang="zh-CN" i="1">
                            <a:latin typeface="Cambria Math" panose="02040503050406030204" pitchFamily="18" charset="0"/>
                          </a:rPr>
                          <m:t>−</m:t>
                        </m:r>
                      </m:sup>
                    </m:sSup>
                  </m:oMath>
                </a14:m>
                <a:r>
                  <a:rPr lang="en-US" altLang="zh-CN" b="1" dirty="0"/>
                  <a:t>:</a:t>
                </a:r>
                <a:r>
                  <a:rPr lang="zh-CN" altLang="en-US" dirty="0"/>
                  <a:t> </a:t>
                </a:r>
              </a:p>
            </p:txBody>
          </p:sp>
        </mc:Choice>
        <mc:Fallback xmlns="">
          <p:sp>
            <p:nvSpPr>
              <p:cNvPr id="3" name="内容占位符 2">
                <a:extLst>
                  <a:ext uri="{FF2B5EF4-FFF2-40B4-BE49-F238E27FC236}">
                    <a16:creationId xmlns:a16="http://schemas.microsoft.com/office/drawing/2014/main" id="{9C590591-CC31-4CD5-9F47-F3B8A850E22A}"/>
                  </a:ext>
                </a:extLst>
              </p:cNvPr>
              <p:cNvSpPr>
                <a:spLocks noGrp="1" noRot="1" noChangeAspect="1" noMove="1" noResize="1" noEditPoints="1" noAdjustHandles="1" noChangeArrowheads="1" noChangeShapeType="1" noTextEdit="1"/>
              </p:cNvSpPr>
              <p:nvPr>
                <p:ph idx="1"/>
              </p:nvPr>
            </p:nvSpPr>
            <p:spPr>
              <a:blipFill>
                <a:blip r:embed="rId3"/>
                <a:stretch>
                  <a:fillRect t="-1606"/>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318D764A-F092-4BC7-897F-27624F50F2F5}"/>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D5782FD1-CEED-435B-A223-447A7989ECAE}"/>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EE234BCB-857F-4296-841C-EBA138AEDED2}"/>
              </a:ext>
            </a:extLst>
          </p:cNvPr>
          <p:cNvSpPr>
            <a:spLocks noGrp="1"/>
          </p:cNvSpPr>
          <p:nvPr>
            <p:ph type="sldNum" sz="quarter" idx="4"/>
          </p:nvPr>
        </p:nvSpPr>
        <p:spPr/>
        <p:txBody>
          <a:bodyPr/>
          <a:lstStyle/>
          <a:p>
            <a:fld id="{DAB89253-CF67-43B6-94EC-8C5C380108CC}" type="slidenum">
              <a:rPr lang="zh-CN" altLang="en-US" smtClean="0"/>
              <a:pPr/>
              <a:t>61</a:t>
            </a:fld>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CEE168C-EF65-4868-B47C-3CBDE85D55A7}"/>
                  </a:ext>
                </a:extLst>
              </p:cNvPr>
              <p:cNvSpPr txBox="1"/>
              <p:nvPr/>
            </p:nvSpPr>
            <p:spPr>
              <a:xfrm>
                <a:off x="3643312" y="3429000"/>
                <a:ext cx="5493876"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0" i="1" smtClean="0">
                                              <a:latin typeface="Cambria Math" panose="02040503050406030204" pitchFamily="18" charset="0"/>
                                            </a:rPr>
                                            <m:t>+</m:t>
                                          </m:r>
                                        </m:sup>
                                      </m:sSup>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0" i="1" smtClean="0">
                                              <a:latin typeface="Cambria Math" panose="02040503050406030204" pitchFamily="18" charset="0"/>
                                            </a:rPr>
                                            <m:t>−</m:t>
                                          </m:r>
                                        </m:sup>
                                      </m:sSup>
                                    </m:e>
                                  </m:d>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e>
                          </m:d>
                        </m:e>
                      </m:func>
                    </m:oMath>
                  </m:oMathPara>
                </a14:m>
                <a:endParaRPr lang="zh-CN" altLang="en-US" dirty="0"/>
              </a:p>
            </p:txBody>
          </p:sp>
        </mc:Choice>
        <mc:Fallback xmlns="">
          <p:sp>
            <p:nvSpPr>
              <p:cNvPr id="7" name="文本框 6">
                <a:extLst>
                  <a:ext uri="{FF2B5EF4-FFF2-40B4-BE49-F238E27FC236}">
                    <a16:creationId xmlns:a16="http://schemas.microsoft.com/office/drawing/2014/main" id="{ACEE168C-EF65-4868-B47C-3CBDE85D55A7}"/>
                  </a:ext>
                </a:extLst>
              </p:cNvPr>
              <p:cNvSpPr txBox="1">
                <a:spLocks noRot="1" noChangeAspect="1" noMove="1" noResize="1" noEditPoints="1" noAdjustHandles="1" noChangeArrowheads="1" noChangeShapeType="1" noTextEdit="1"/>
              </p:cNvSpPr>
              <p:nvPr/>
            </p:nvSpPr>
            <p:spPr>
              <a:xfrm>
                <a:off x="3643312" y="3429000"/>
                <a:ext cx="5493876" cy="41684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6164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215C1-97B5-48E3-A865-89E1FB4AF30F}"/>
              </a:ext>
            </a:extLst>
          </p:cNvPr>
          <p:cNvSpPr>
            <a:spLocks noGrp="1"/>
          </p:cNvSpPr>
          <p:nvPr>
            <p:ph type="title"/>
          </p:nvPr>
        </p:nvSpPr>
        <p:spPr/>
        <p:txBody>
          <a:bodyPr/>
          <a:lstStyle/>
          <a:p>
            <a:r>
              <a:rPr lang="en-US" altLang="zh-CN"/>
              <a:t>Self-supervised </a:t>
            </a:r>
            <a:r>
              <a:rPr lang="en-US" altLang="zh-CN" dirty="0"/>
              <a:t>contrastive learning</a:t>
            </a:r>
            <a:endParaRPr lang="zh-CN" altLang="en-US" dirty="0"/>
          </a:p>
        </p:txBody>
      </p:sp>
      <p:sp>
        <p:nvSpPr>
          <p:cNvPr id="3" name="内容占位符 2">
            <a:extLst>
              <a:ext uri="{FF2B5EF4-FFF2-40B4-BE49-F238E27FC236}">
                <a16:creationId xmlns:a16="http://schemas.microsoft.com/office/drawing/2014/main" id="{1F1E7469-E3F0-4824-B0C2-0C8AE5CF6CC4}"/>
              </a:ext>
            </a:extLst>
          </p:cNvPr>
          <p:cNvSpPr>
            <a:spLocks noGrp="1"/>
          </p:cNvSpPr>
          <p:nvPr>
            <p:ph idx="1"/>
          </p:nvPr>
        </p:nvSpPr>
        <p:spPr/>
        <p:txBody>
          <a:bodyPr/>
          <a:lstStyle/>
          <a:p>
            <a:r>
              <a:rPr lang="en-US" altLang="zh-CN" dirty="0"/>
              <a:t>In Self-Supervised Contrastive Learning (SSCL), the positive and negative samples are generated from the anchor image itself - by various data augmentation techniques.</a:t>
            </a:r>
          </a:p>
          <a:p>
            <a:r>
              <a:rPr lang="en-US" altLang="zh-CN" dirty="0"/>
              <a:t>Augmented versions of all other images are considered as “negative” samples.</a:t>
            </a:r>
            <a:endParaRPr lang="zh-CN" altLang="en-US" dirty="0"/>
          </a:p>
        </p:txBody>
      </p:sp>
      <p:sp>
        <p:nvSpPr>
          <p:cNvPr id="4" name="日期占位符 3">
            <a:extLst>
              <a:ext uri="{FF2B5EF4-FFF2-40B4-BE49-F238E27FC236}">
                <a16:creationId xmlns:a16="http://schemas.microsoft.com/office/drawing/2014/main" id="{239DB6F0-A032-4A27-BA3D-ABC5502F5BF4}"/>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D6D50704-8F1C-4D22-A485-3812D70D1732}"/>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57906D85-5342-4C7E-877F-37124B182233}"/>
              </a:ext>
            </a:extLst>
          </p:cNvPr>
          <p:cNvSpPr>
            <a:spLocks noGrp="1"/>
          </p:cNvSpPr>
          <p:nvPr>
            <p:ph type="sldNum" sz="quarter" idx="4"/>
          </p:nvPr>
        </p:nvSpPr>
        <p:spPr/>
        <p:txBody>
          <a:bodyPr/>
          <a:lstStyle/>
          <a:p>
            <a:fld id="{DAB89253-CF67-43B6-94EC-8C5C380108CC}" type="slidenum">
              <a:rPr lang="zh-CN" altLang="en-US" smtClean="0"/>
              <a:pPr/>
              <a:t>62</a:t>
            </a:fld>
            <a:endParaRPr lang="zh-CN" altLang="en-US" dirty="0"/>
          </a:p>
        </p:txBody>
      </p:sp>
    </p:spTree>
    <p:extLst>
      <p:ext uri="{BB962C8B-B14F-4D97-AF65-F5344CB8AC3E}">
        <p14:creationId xmlns:p14="http://schemas.microsoft.com/office/powerpoint/2010/main" val="4282104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80086-9948-4998-A5EB-B1DF6A574915}"/>
              </a:ext>
            </a:extLst>
          </p:cNvPr>
          <p:cNvSpPr>
            <a:spLocks noGrp="1"/>
          </p:cNvSpPr>
          <p:nvPr>
            <p:ph type="title"/>
          </p:nvPr>
        </p:nvSpPr>
        <p:spPr/>
        <p:txBody>
          <a:bodyPr/>
          <a:lstStyle/>
          <a:p>
            <a:r>
              <a:rPr lang="en-US" altLang="zh-CN" dirty="0"/>
              <a:t>DIM (Deep </a:t>
            </a:r>
            <a:r>
              <a:rPr lang="en-US" altLang="zh-CN" dirty="0" err="1"/>
              <a:t>InfoMax</a:t>
            </a:r>
            <a:r>
              <a:rPr lang="en-US" altLang="zh-CN" dirty="0"/>
              <a:t>)</a:t>
            </a:r>
            <a:endParaRPr lang="zh-CN" altLang="en-US" dirty="0"/>
          </a:p>
        </p:txBody>
      </p:sp>
      <p:sp>
        <p:nvSpPr>
          <p:cNvPr id="3" name="内容占位符 2">
            <a:extLst>
              <a:ext uri="{FF2B5EF4-FFF2-40B4-BE49-F238E27FC236}">
                <a16:creationId xmlns:a16="http://schemas.microsoft.com/office/drawing/2014/main" id="{700A3956-2833-465C-8847-95CE53F8A6B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7D13520-6C87-4887-9789-2C1880F9A5E1}"/>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5AE53640-52C8-49FC-ABEF-5CA58C20A77A}"/>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DC8A7113-C761-42EB-90F2-0C26880875B9}"/>
              </a:ext>
            </a:extLst>
          </p:cNvPr>
          <p:cNvSpPr>
            <a:spLocks noGrp="1"/>
          </p:cNvSpPr>
          <p:nvPr>
            <p:ph type="sldNum" sz="quarter" idx="4"/>
          </p:nvPr>
        </p:nvSpPr>
        <p:spPr/>
        <p:txBody>
          <a:bodyPr/>
          <a:lstStyle/>
          <a:p>
            <a:fld id="{DAB89253-CF67-43B6-94EC-8C5C380108CC}" type="slidenum">
              <a:rPr lang="zh-CN" altLang="en-US" smtClean="0"/>
              <a:pPr/>
              <a:t>63</a:t>
            </a:fld>
            <a:endParaRPr lang="zh-CN" altLang="en-US" dirty="0"/>
          </a:p>
        </p:txBody>
      </p:sp>
      <p:pic>
        <p:nvPicPr>
          <p:cNvPr id="10" name="图片 9">
            <a:extLst>
              <a:ext uri="{FF2B5EF4-FFF2-40B4-BE49-F238E27FC236}">
                <a16:creationId xmlns:a16="http://schemas.microsoft.com/office/drawing/2014/main" id="{2816C875-B57F-4003-AB1C-E13F8C926D4E}"/>
              </a:ext>
            </a:extLst>
          </p:cNvPr>
          <p:cNvPicPr>
            <a:picLocks noChangeAspect="1"/>
          </p:cNvPicPr>
          <p:nvPr/>
        </p:nvPicPr>
        <p:blipFill>
          <a:blip r:embed="rId3"/>
          <a:stretch>
            <a:fillRect/>
          </a:stretch>
        </p:blipFill>
        <p:spPr>
          <a:xfrm>
            <a:off x="1272608" y="1165594"/>
            <a:ext cx="9396412" cy="4526812"/>
          </a:xfrm>
          <a:prstGeom prst="rect">
            <a:avLst/>
          </a:prstGeom>
        </p:spPr>
      </p:pic>
    </p:spTree>
    <p:extLst>
      <p:ext uri="{BB962C8B-B14F-4D97-AF65-F5344CB8AC3E}">
        <p14:creationId xmlns:p14="http://schemas.microsoft.com/office/powerpoint/2010/main" val="40708015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80086-9948-4998-A5EB-B1DF6A574915}"/>
              </a:ext>
            </a:extLst>
          </p:cNvPr>
          <p:cNvSpPr>
            <a:spLocks noGrp="1"/>
          </p:cNvSpPr>
          <p:nvPr>
            <p:ph type="title"/>
          </p:nvPr>
        </p:nvSpPr>
        <p:spPr/>
        <p:txBody>
          <a:bodyPr/>
          <a:lstStyle/>
          <a:p>
            <a:r>
              <a:rPr lang="en-US" altLang="zh-CN" dirty="0"/>
              <a:t>DIM (Deep </a:t>
            </a:r>
            <a:r>
              <a:rPr lang="en-US" altLang="zh-CN" dirty="0" err="1"/>
              <a:t>InfoMax</a:t>
            </a:r>
            <a:r>
              <a:rPr lang="en-US" altLang="zh-CN" dirty="0"/>
              <a:t>)</a:t>
            </a:r>
            <a:endParaRPr lang="zh-CN" altLang="en-US" dirty="0"/>
          </a:p>
        </p:txBody>
      </p:sp>
      <p:sp>
        <p:nvSpPr>
          <p:cNvPr id="3" name="内容占位符 2">
            <a:extLst>
              <a:ext uri="{FF2B5EF4-FFF2-40B4-BE49-F238E27FC236}">
                <a16:creationId xmlns:a16="http://schemas.microsoft.com/office/drawing/2014/main" id="{700A3956-2833-465C-8847-95CE53F8A6BE}"/>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7D13520-6C87-4887-9789-2C1880F9A5E1}"/>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5AE53640-52C8-49FC-ABEF-5CA58C20A77A}"/>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DC8A7113-C761-42EB-90F2-0C26880875B9}"/>
              </a:ext>
            </a:extLst>
          </p:cNvPr>
          <p:cNvSpPr>
            <a:spLocks noGrp="1"/>
          </p:cNvSpPr>
          <p:nvPr>
            <p:ph type="sldNum" sz="quarter" idx="4"/>
          </p:nvPr>
        </p:nvSpPr>
        <p:spPr/>
        <p:txBody>
          <a:bodyPr/>
          <a:lstStyle/>
          <a:p>
            <a:fld id="{DAB89253-CF67-43B6-94EC-8C5C380108CC}" type="slidenum">
              <a:rPr lang="zh-CN" altLang="en-US" smtClean="0"/>
              <a:pPr/>
              <a:t>64</a:t>
            </a:fld>
            <a:endParaRPr lang="zh-CN" altLang="en-US" dirty="0"/>
          </a:p>
        </p:txBody>
      </p:sp>
      <p:pic>
        <p:nvPicPr>
          <p:cNvPr id="3074" name="Picture 2" descr="https://ankeshanand.com/blog/assets/img/dim.png">
            <a:extLst>
              <a:ext uri="{FF2B5EF4-FFF2-40B4-BE49-F238E27FC236}">
                <a16:creationId xmlns:a16="http://schemas.microsoft.com/office/drawing/2014/main" id="{4E792C82-BC5E-4E57-8CAA-92C7F35CD9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31" b="2796"/>
          <a:stretch/>
        </p:blipFill>
        <p:spPr bwMode="auto">
          <a:xfrm>
            <a:off x="2252596" y="965524"/>
            <a:ext cx="7436436" cy="521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8579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74172-2544-401F-B7C7-F3C84520E2B2}"/>
              </a:ext>
            </a:extLst>
          </p:cNvPr>
          <p:cNvSpPr>
            <a:spLocks noGrp="1"/>
          </p:cNvSpPr>
          <p:nvPr>
            <p:ph type="title"/>
          </p:nvPr>
        </p:nvSpPr>
        <p:spPr/>
        <p:txBody>
          <a:bodyPr>
            <a:normAutofit/>
          </a:bodyPr>
          <a:lstStyle/>
          <a:p>
            <a:r>
              <a:rPr lang="en-US" altLang="zh-CN" dirty="0"/>
              <a:t>Contrastive Predictive Coding (CPC)</a:t>
            </a:r>
            <a:endParaRPr lang="zh-CN" altLang="en-US" dirty="0"/>
          </a:p>
        </p:txBody>
      </p:sp>
      <p:sp>
        <p:nvSpPr>
          <p:cNvPr id="4" name="日期占位符 3">
            <a:extLst>
              <a:ext uri="{FF2B5EF4-FFF2-40B4-BE49-F238E27FC236}">
                <a16:creationId xmlns:a16="http://schemas.microsoft.com/office/drawing/2014/main" id="{3D4FD273-9736-44C7-BEB2-885BC419FB7F}"/>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A1E65233-3D01-4485-8074-BE731296EBC1}"/>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F7B52187-D41E-4C06-8980-CDC58A0EF42D}"/>
              </a:ext>
            </a:extLst>
          </p:cNvPr>
          <p:cNvSpPr>
            <a:spLocks noGrp="1"/>
          </p:cNvSpPr>
          <p:nvPr>
            <p:ph type="sldNum" sz="quarter" idx="4"/>
          </p:nvPr>
        </p:nvSpPr>
        <p:spPr/>
        <p:txBody>
          <a:bodyPr/>
          <a:lstStyle/>
          <a:p>
            <a:fld id="{DAB89253-CF67-43B6-94EC-8C5C380108CC}" type="slidenum">
              <a:rPr lang="zh-CN" altLang="en-US" smtClean="0"/>
              <a:pPr/>
              <a:t>65</a:t>
            </a:fld>
            <a:endParaRPr lang="zh-CN" altLang="en-US" dirty="0"/>
          </a:p>
        </p:txBody>
      </p:sp>
      <p:sp>
        <p:nvSpPr>
          <p:cNvPr id="11" name="内容占位符 10">
            <a:extLst>
              <a:ext uri="{FF2B5EF4-FFF2-40B4-BE49-F238E27FC236}">
                <a16:creationId xmlns:a16="http://schemas.microsoft.com/office/drawing/2014/main" id="{55BC3C07-C843-424A-A328-D7DE04416CF4}"/>
              </a:ext>
            </a:extLst>
          </p:cNvPr>
          <p:cNvSpPr>
            <a:spLocks noGrp="1"/>
          </p:cNvSpPr>
          <p:nvPr>
            <p:ph idx="1"/>
          </p:nvPr>
        </p:nvSpPr>
        <p:spPr/>
        <p:txBody>
          <a:bodyPr/>
          <a:lstStyle/>
          <a:p>
            <a:endParaRPr lang="zh-CN" altLang="en-US" dirty="0"/>
          </a:p>
        </p:txBody>
      </p:sp>
      <p:pic>
        <p:nvPicPr>
          <p:cNvPr id="12" name="图片 11">
            <a:extLst>
              <a:ext uri="{FF2B5EF4-FFF2-40B4-BE49-F238E27FC236}">
                <a16:creationId xmlns:a16="http://schemas.microsoft.com/office/drawing/2014/main" id="{D87BD9CB-0042-4F75-AF10-EACACFEB908A}"/>
              </a:ext>
            </a:extLst>
          </p:cNvPr>
          <p:cNvPicPr>
            <a:picLocks noChangeAspect="1"/>
          </p:cNvPicPr>
          <p:nvPr/>
        </p:nvPicPr>
        <p:blipFill rotWithShape="1">
          <a:blip r:embed="rId3"/>
          <a:srcRect l="8673" t="185" r="26367" b="19422"/>
          <a:stretch/>
        </p:blipFill>
        <p:spPr>
          <a:xfrm>
            <a:off x="1274095" y="815885"/>
            <a:ext cx="9489155" cy="5565679"/>
          </a:xfrm>
          <a:prstGeom prst="rect">
            <a:avLst/>
          </a:prstGeom>
        </p:spPr>
      </p:pic>
    </p:spTree>
    <p:extLst>
      <p:ext uri="{BB962C8B-B14F-4D97-AF65-F5344CB8AC3E}">
        <p14:creationId xmlns:p14="http://schemas.microsoft.com/office/powerpoint/2010/main" val="661601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5582B-971C-4FA5-B716-DDC91ECA9008}"/>
              </a:ext>
            </a:extLst>
          </p:cNvPr>
          <p:cNvSpPr>
            <a:spLocks noGrp="1"/>
          </p:cNvSpPr>
          <p:nvPr>
            <p:ph type="title"/>
          </p:nvPr>
        </p:nvSpPr>
        <p:spPr/>
        <p:txBody>
          <a:bodyPr/>
          <a:lstStyle/>
          <a:p>
            <a:r>
              <a:rPr lang="en-US" altLang="zh-CN" dirty="0"/>
              <a:t>Memory Bank</a:t>
            </a:r>
            <a:endParaRPr lang="zh-CN" altLang="en-US" dirty="0"/>
          </a:p>
        </p:txBody>
      </p:sp>
      <p:sp>
        <p:nvSpPr>
          <p:cNvPr id="3" name="内容占位符 2">
            <a:extLst>
              <a:ext uri="{FF2B5EF4-FFF2-40B4-BE49-F238E27FC236}">
                <a16:creationId xmlns:a16="http://schemas.microsoft.com/office/drawing/2014/main" id="{4F0122C9-8765-4B5F-9F99-5F5D8F1AA765}"/>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DF1A24EA-916A-43F8-8F79-995A1FE79EEC}"/>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CAF7CE90-92F2-4179-96D8-37C6CE53A815}"/>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5FE3ACAF-CF67-4818-89BE-684E243AE212}"/>
              </a:ext>
            </a:extLst>
          </p:cNvPr>
          <p:cNvSpPr>
            <a:spLocks noGrp="1"/>
          </p:cNvSpPr>
          <p:nvPr>
            <p:ph type="sldNum" sz="quarter" idx="4"/>
          </p:nvPr>
        </p:nvSpPr>
        <p:spPr/>
        <p:txBody>
          <a:bodyPr/>
          <a:lstStyle/>
          <a:p>
            <a:fld id="{DAB89253-CF67-43B6-94EC-8C5C380108CC}" type="slidenum">
              <a:rPr lang="zh-CN" altLang="en-US" smtClean="0"/>
              <a:pPr/>
              <a:t>66</a:t>
            </a:fld>
            <a:endParaRPr lang="zh-CN" altLang="en-US" dirty="0"/>
          </a:p>
        </p:txBody>
      </p:sp>
      <p:pic>
        <p:nvPicPr>
          <p:cNvPr id="8" name="图片 7">
            <a:extLst>
              <a:ext uri="{FF2B5EF4-FFF2-40B4-BE49-F238E27FC236}">
                <a16:creationId xmlns:a16="http://schemas.microsoft.com/office/drawing/2014/main" id="{BFA41184-798C-4200-9795-476AD17251BD}"/>
              </a:ext>
            </a:extLst>
          </p:cNvPr>
          <p:cNvPicPr>
            <a:picLocks noChangeAspect="1"/>
          </p:cNvPicPr>
          <p:nvPr/>
        </p:nvPicPr>
        <p:blipFill>
          <a:blip r:embed="rId3"/>
          <a:stretch>
            <a:fillRect/>
          </a:stretch>
        </p:blipFill>
        <p:spPr>
          <a:xfrm>
            <a:off x="0" y="1759837"/>
            <a:ext cx="12192000" cy="3338325"/>
          </a:xfrm>
          <a:prstGeom prst="rect">
            <a:avLst/>
          </a:prstGeom>
        </p:spPr>
      </p:pic>
    </p:spTree>
    <p:extLst>
      <p:ext uri="{BB962C8B-B14F-4D97-AF65-F5344CB8AC3E}">
        <p14:creationId xmlns:p14="http://schemas.microsoft.com/office/powerpoint/2010/main" val="10712044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CE0C5-7B35-414D-A96B-0BFD40935C57}"/>
              </a:ext>
            </a:extLst>
          </p:cNvPr>
          <p:cNvSpPr>
            <a:spLocks noGrp="1"/>
          </p:cNvSpPr>
          <p:nvPr>
            <p:ph type="title"/>
          </p:nvPr>
        </p:nvSpPr>
        <p:spPr/>
        <p:txBody>
          <a:bodyPr/>
          <a:lstStyle/>
          <a:p>
            <a:r>
              <a:rPr lang="en-US" altLang="zh-CN" dirty="0"/>
              <a:t>MOCO</a:t>
            </a:r>
            <a:endParaRPr lang="zh-CN" altLang="en-US" dirty="0"/>
          </a:p>
        </p:txBody>
      </p:sp>
      <p:sp>
        <p:nvSpPr>
          <p:cNvPr id="3" name="内容占位符 2">
            <a:extLst>
              <a:ext uri="{FF2B5EF4-FFF2-40B4-BE49-F238E27FC236}">
                <a16:creationId xmlns:a16="http://schemas.microsoft.com/office/drawing/2014/main" id="{810D3B14-0CF4-427A-B158-660A2F5F0211}"/>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11D67548-01F5-4306-A3AC-6DBC6ADAA0E5}"/>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E6B51342-DB65-497F-9D14-819D2ECB6A44}"/>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8BC7D4F9-1F85-4346-9F20-ED3CCB5E0206}"/>
              </a:ext>
            </a:extLst>
          </p:cNvPr>
          <p:cNvSpPr>
            <a:spLocks noGrp="1"/>
          </p:cNvSpPr>
          <p:nvPr>
            <p:ph type="sldNum" sz="quarter" idx="4"/>
          </p:nvPr>
        </p:nvSpPr>
        <p:spPr/>
        <p:txBody>
          <a:bodyPr/>
          <a:lstStyle/>
          <a:p>
            <a:fld id="{DAB89253-CF67-43B6-94EC-8C5C380108CC}" type="slidenum">
              <a:rPr lang="zh-CN" altLang="en-US" smtClean="0"/>
              <a:pPr/>
              <a:t>67</a:t>
            </a:fld>
            <a:endParaRPr lang="zh-CN" altLang="en-US" dirty="0"/>
          </a:p>
        </p:txBody>
      </p:sp>
      <p:pic>
        <p:nvPicPr>
          <p:cNvPr id="7" name="图片 6">
            <a:extLst>
              <a:ext uri="{FF2B5EF4-FFF2-40B4-BE49-F238E27FC236}">
                <a16:creationId xmlns:a16="http://schemas.microsoft.com/office/drawing/2014/main" id="{46B7A07B-24EC-4898-9DB6-0F16CEC1F1B9}"/>
              </a:ext>
            </a:extLst>
          </p:cNvPr>
          <p:cNvPicPr>
            <a:picLocks noChangeAspect="1"/>
          </p:cNvPicPr>
          <p:nvPr/>
        </p:nvPicPr>
        <p:blipFill>
          <a:blip r:embed="rId3"/>
          <a:stretch>
            <a:fillRect/>
          </a:stretch>
        </p:blipFill>
        <p:spPr>
          <a:xfrm>
            <a:off x="0" y="1175492"/>
            <a:ext cx="12192000" cy="4507015"/>
          </a:xfrm>
          <a:prstGeom prst="rect">
            <a:avLst/>
          </a:prstGeom>
        </p:spPr>
      </p:pic>
    </p:spTree>
    <p:extLst>
      <p:ext uri="{BB962C8B-B14F-4D97-AF65-F5344CB8AC3E}">
        <p14:creationId xmlns:p14="http://schemas.microsoft.com/office/powerpoint/2010/main" val="25223141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1D1A7-D0CE-453A-A4DC-90078C715528}"/>
              </a:ext>
            </a:extLst>
          </p:cNvPr>
          <p:cNvSpPr>
            <a:spLocks noGrp="1"/>
          </p:cNvSpPr>
          <p:nvPr>
            <p:ph type="title"/>
          </p:nvPr>
        </p:nvSpPr>
        <p:spPr/>
        <p:txBody>
          <a:bodyPr/>
          <a:lstStyle/>
          <a:p>
            <a:r>
              <a:rPr lang="en-US" altLang="zh-CN" dirty="0"/>
              <a:t>MOCO</a:t>
            </a:r>
            <a:endParaRPr lang="zh-CN" altLang="en-US" dirty="0"/>
          </a:p>
        </p:txBody>
      </p:sp>
      <p:sp>
        <p:nvSpPr>
          <p:cNvPr id="3" name="内容占位符 2">
            <a:extLst>
              <a:ext uri="{FF2B5EF4-FFF2-40B4-BE49-F238E27FC236}">
                <a16:creationId xmlns:a16="http://schemas.microsoft.com/office/drawing/2014/main" id="{13F75A9C-0263-4B54-972E-ECDC82328AA0}"/>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479C80E-50BF-4A4D-8C11-244F19950F59}"/>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82840241-F17A-44BB-82E0-C22FBC8532F2}"/>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6DC854C7-82D5-4259-8ED6-47174D54B696}"/>
              </a:ext>
            </a:extLst>
          </p:cNvPr>
          <p:cNvSpPr>
            <a:spLocks noGrp="1"/>
          </p:cNvSpPr>
          <p:nvPr>
            <p:ph type="sldNum" sz="quarter" idx="4"/>
          </p:nvPr>
        </p:nvSpPr>
        <p:spPr/>
        <p:txBody>
          <a:bodyPr/>
          <a:lstStyle/>
          <a:p>
            <a:fld id="{DAB89253-CF67-43B6-94EC-8C5C380108CC}" type="slidenum">
              <a:rPr lang="zh-CN" altLang="en-US" smtClean="0"/>
              <a:pPr/>
              <a:t>68</a:t>
            </a:fld>
            <a:endParaRPr lang="zh-CN" altLang="en-US" dirty="0"/>
          </a:p>
        </p:txBody>
      </p:sp>
      <p:pic>
        <p:nvPicPr>
          <p:cNvPr id="7" name="图片 6">
            <a:extLst>
              <a:ext uri="{FF2B5EF4-FFF2-40B4-BE49-F238E27FC236}">
                <a16:creationId xmlns:a16="http://schemas.microsoft.com/office/drawing/2014/main" id="{875AD87E-4F8C-4453-A1AD-ECDC4006CA69}"/>
              </a:ext>
            </a:extLst>
          </p:cNvPr>
          <p:cNvPicPr>
            <a:picLocks noChangeAspect="1"/>
          </p:cNvPicPr>
          <p:nvPr/>
        </p:nvPicPr>
        <p:blipFill>
          <a:blip r:embed="rId2"/>
          <a:stretch>
            <a:fillRect/>
          </a:stretch>
        </p:blipFill>
        <p:spPr>
          <a:xfrm>
            <a:off x="267212" y="1400175"/>
            <a:ext cx="4766750" cy="3899698"/>
          </a:xfrm>
          <a:prstGeom prst="rect">
            <a:avLst/>
          </a:prstGeom>
        </p:spPr>
      </p:pic>
      <p:pic>
        <p:nvPicPr>
          <p:cNvPr id="8" name="图片 7">
            <a:extLst>
              <a:ext uri="{FF2B5EF4-FFF2-40B4-BE49-F238E27FC236}">
                <a16:creationId xmlns:a16="http://schemas.microsoft.com/office/drawing/2014/main" id="{25C1C662-999D-406E-8BE4-58DCE6398D1B}"/>
              </a:ext>
            </a:extLst>
          </p:cNvPr>
          <p:cNvPicPr>
            <a:picLocks noChangeAspect="1"/>
          </p:cNvPicPr>
          <p:nvPr/>
        </p:nvPicPr>
        <p:blipFill>
          <a:blip r:embed="rId3"/>
          <a:stretch>
            <a:fillRect/>
          </a:stretch>
        </p:blipFill>
        <p:spPr>
          <a:xfrm>
            <a:off x="5970814" y="856989"/>
            <a:ext cx="5303449" cy="4579246"/>
          </a:xfrm>
          <a:prstGeom prst="rect">
            <a:avLst/>
          </a:prstGeom>
        </p:spPr>
      </p:pic>
    </p:spTree>
    <p:extLst>
      <p:ext uri="{BB962C8B-B14F-4D97-AF65-F5344CB8AC3E}">
        <p14:creationId xmlns:p14="http://schemas.microsoft.com/office/powerpoint/2010/main" val="1160812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D3F81-75FB-480E-93CE-753CB56F7DC4}"/>
              </a:ext>
            </a:extLst>
          </p:cNvPr>
          <p:cNvSpPr>
            <a:spLocks noGrp="1"/>
          </p:cNvSpPr>
          <p:nvPr>
            <p:ph type="title"/>
          </p:nvPr>
        </p:nvSpPr>
        <p:spPr/>
        <p:txBody>
          <a:bodyPr/>
          <a:lstStyle/>
          <a:p>
            <a:r>
              <a:rPr lang="en-US" altLang="zh-CN" dirty="0" err="1"/>
              <a:t>SimCLR</a:t>
            </a:r>
            <a:endParaRPr lang="zh-CN" altLang="en-US" dirty="0"/>
          </a:p>
        </p:txBody>
      </p:sp>
      <p:sp>
        <p:nvSpPr>
          <p:cNvPr id="3" name="内容占位符 2">
            <a:extLst>
              <a:ext uri="{FF2B5EF4-FFF2-40B4-BE49-F238E27FC236}">
                <a16:creationId xmlns:a16="http://schemas.microsoft.com/office/drawing/2014/main" id="{05D9130E-CFE7-4BDD-B91B-A1793BBE3B17}"/>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DCC6313-EC82-4F33-A7B7-90A2ACE75136}"/>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5C6F4509-3B5A-42E3-B1C9-AC542959E34D}"/>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F4FA9D4C-A9A5-4184-9A02-4EA36281A918}"/>
              </a:ext>
            </a:extLst>
          </p:cNvPr>
          <p:cNvSpPr>
            <a:spLocks noGrp="1"/>
          </p:cNvSpPr>
          <p:nvPr>
            <p:ph type="sldNum" sz="quarter" idx="4"/>
          </p:nvPr>
        </p:nvSpPr>
        <p:spPr/>
        <p:txBody>
          <a:bodyPr/>
          <a:lstStyle/>
          <a:p>
            <a:fld id="{DAB89253-CF67-43B6-94EC-8C5C380108CC}" type="slidenum">
              <a:rPr lang="zh-CN" altLang="en-US" smtClean="0"/>
              <a:pPr/>
              <a:t>69</a:t>
            </a:fld>
            <a:endParaRPr lang="zh-CN" altLang="en-US" dirty="0"/>
          </a:p>
        </p:txBody>
      </p:sp>
      <p:pic>
        <p:nvPicPr>
          <p:cNvPr id="4098" name="Picture 2" descr="https://assets-global.website-files.com/5d7b77b063a9066d83e1209c/6438f127f266bb3157cd5034_16.png">
            <a:extLst>
              <a:ext uri="{FF2B5EF4-FFF2-40B4-BE49-F238E27FC236}">
                <a16:creationId xmlns:a16="http://schemas.microsoft.com/office/drawing/2014/main" id="{046FF2D8-C5E6-43C3-8D83-A12DE1D210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51" r="9919" b="40486"/>
          <a:stretch/>
        </p:blipFill>
        <p:spPr bwMode="auto">
          <a:xfrm>
            <a:off x="340962" y="1332129"/>
            <a:ext cx="5447655" cy="41000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图像">
            <a:extLst>
              <a:ext uri="{FF2B5EF4-FFF2-40B4-BE49-F238E27FC236}">
                <a16:creationId xmlns:a16="http://schemas.microsoft.com/office/drawing/2014/main" id="{84A236F0-AF2B-4613-860F-31A88FB86B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813" y="814450"/>
            <a:ext cx="5934845" cy="551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9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005A4-8E44-42CC-9497-9E4AFF53E04C}"/>
              </a:ext>
            </a:extLst>
          </p:cNvPr>
          <p:cNvSpPr>
            <a:spLocks noGrp="1"/>
          </p:cNvSpPr>
          <p:nvPr>
            <p:ph type="title"/>
          </p:nvPr>
        </p:nvSpPr>
        <p:spPr/>
        <p:txBody>
          <a:bodyPr/>
          <a:lstStyle/>
          <a:p>
            <a:r>
              <a:rPr lang="en-US" altLang="zh-CN" dirty="0"/>
              <a:t>Deep learning is one way to learn features</a:t>
            </a:r>
            <a:endParaRPr lang="zh-CN" altLang="en-US" dirty="0"/>
          </a:p>
        </p:txBody>
      </p:sp>
      <p:sp>
        <p:nvSpPr>
          <p:cNvPr id="3" name="内容占位符 2">
            <a:extLst>
              <a:ext uri="{FF2B5EF4-FFF2-40B4-BE49-F238E27FC236}">
                <a16:creationId xmlns:a16="http://schemas.microsoft.com/office/drawing/2014/main" id="{4085808D-0872-4140-9724-157A2462A593}"/>
              </a:ext>
            </a:extLst>
          </p:cNvPr>
          <p:cNvSpPr>
            <a:spLocks noGrp="1"/>
          </p:cNvSpPr>
          <p:nvPr>
            <p:ph idx="1"/>
          </p:nvPr>
        </p:nvSpPr>
        <p:spPr>
          <a:xfrm>
            <a:off x="5619732" y="856989"/>
            <a:ext cx="5734068" cy="5319974"/>
          </a:xfrm>
        </p:spPr>
        <p:txBody>
          <a:bodyPr/>
          <a:lstStyle/>
          <a:p>
            <a:r>
              <a:rPr lang="en-US" altLang="zh-CN" dirty="0"/>
              <a:t>Deep Unsupervised Learning:</a:t>
            </a:r>
          </a:p>
          <a:p>
            <a:pPr marL="658368" lvl="1" indent="-457200">
              <a:buFont typeface="+mj-lt"/>
              <a:buAutoNum type="arabicPeriod"/>
            </a:pPr>
            <a:r>
              <a:rPr lang="en-US" altLang="zh-CN" sz="2200" dirty="0"/>
              <a:t>Learn representations without labels</a:t>
            </a:r>
          </a:p>
          <a:p>
            <a:pPr marL="658368" lvl="1" indent="-457200">
              <a:buFont typeface="+mj-lt"/>
              <a:buAutoNum type="arabicPeriod"/>
            </a:pPr>
            <a:r>
              <a:rPr lang="en-US" altLang="zh-CN" sz="2200" dirty="0"/>
              <a:t>Subset of Deep Learning, which is a subset of Representation Learning, which is a subset of Machine Learning</a:t>
            </a:r>
          </a:p>
          <a:p>
            <a:pPr marL="201168" lvl="1" indent="0">
              <a:buNone/>
            </a:pPr>
            <a:endParaRPr lang="en-US" altLang="zh-CN" sz="2200" dirty="0"/>
          </a:p>
          <a:p>
            <a:pPr marL="658368" lvl="1" indent="-457200">
              <a:buFont typeface="+mj-lt"/>
              <a:buAutoNum type="arabicPeriod"/>
            </a:pPr>
            <a:endParaRPr lang="en-US" altLang="zh-CN" sz="2200" dirty="0"/>
          </a:p>
          <a:p>
            <a:r>
              <a:rPr lang="en-US" altLang="zh-CN" dirty="0"/>
              <a:t>Self-Supervised Learning</a:t>
            </a:r>
          </a:p>
          <a:p>
            <a:pPr marL="658368" lvl="1" indent="-457200">
              <a:buFont typeface="+mj-lt"/>
              <a:buAutoNum type="arabicPeriod"/>
            </a:pPr>
            <a:r>
              <a:rPr lang="en-US" altLang="zh-CN" sz="2200" dirty="0"/>
              <a:t>Often used interchangeably with unsupervised learning</a:t>
            </a:r>
          </a:p>
          <a:p>
            <a:pPr marL="658368" lvl="1" indent="-457200">
              <a:buFont typeface="+mj-lt"/>
              <a:buAutoNum type="arabicPeriod"/>
            </a:pPr>
            <a:r>
              <a:rPr lang="en-US" altLang="zh-CN" sz="2200" dirty="0"/>
              <a:t>Self-Supervised: Create your own supervision through pretext tasks</a:t>
            </a:r>
            <a:endParaRPr lang="zh-CN" altLang="en-US" sz="2200" dirty="0"/>
          </a:p>
        </p:txBody>
      </p:sp>
      <p:sp>
        <p:nvSpPr>
          <p:cNvPr id="4" name="日期占位符 3">
            <a:extLst>
              <a:ext uri="{FF2B5EF4-FFF2-40B4-BE49-F238E27FC236}">
                <a16:creationId xmlns:a16="http://schemas.microsoft.com/office/drawing/2014/main" id="{2EAB7C53-F2CF-4EB8-B9D8-73E7F515EF1C}"/>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4A4852CF-D62F-4316-9838-80E0FC6C4156}"/>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5F387FAB-F1FE-455A-AB90-6E4B67B4A394}"/>
              </a:ext>
            </a:extLst>
          </p:cNvPr>
          <p:cNvSpPr>
            <a:spLocks noGrp="1"/>
          </p:cNvSpPr>
          <p:nvPr>
            <p:ph type="sldNum" sz="quarter" idx="4"/>
          </p:nvPr>
        </p:nvSpPr>
        <p:spPr/>
        <p:txBody>
          <a:bodyPr/>
          <a:lstStyle/>
          <a:p>
            <a:fld id="{DAB89253-CF67-43B6-94EC-8C5C380108CC}" type="slidenum">
              <a:rPr lang="zh-CN" altLang="en-US" smtClean="0"/>
              <a:pPr/>
              <a:t>7</a:t>
            </a:fld>
            <a:endParaRPr lang="zh-CN" altLang="en-US" dirty="0"/>
          </a:p>
        </p:txBody>
      </p:sp>
      <p:pic>
        <p:nvPicPr>
          <p:cNvPr id="7" name="图片 6">
            <a:extLst>
              <a:ext uri="{FF2B5EF4-FFF2-40B4-BE49-F238E27FC236}">
                <a16:creationId xmlns:a16="http://schemas.microsoft.com/office/drawing/2014/main" id="{66DE7C15-7898-413C-9E1F-C818ED2766F9}"/>
              </a:ext>
            </a:extLst>
          </p:cNvPr>
          <p:cNvPicPr>
            <a:picLocks noChangeAspect="1"/>
          </p:cNvPicPr>
          <p:nvPr/>
        </p:nvPicPr>
        <p:blipFill>
          <a:blip r:embed="rId2"/>
          <a:stretch>
            <a:fillRect/>
          </a:stretch>
        </p:blipFill>
        <p:spPr>
          <a:xfrm>
            <a:off x="426647" y="1022173"/>
            <a:ext cx="5193085" cy="4862007"/>
          </a:xfrm>
          <a:prstGeom prst="rect">
            <a:avLst/>
          </a:prstGeom>
        </p:spPr>
      </p:pic>
    </p:spTree>
    <p:extLst>
      <p:ext uri="{BB962C8B-B14F-4D97-AF65-F5344CB8AC3E}">
        <p14:creationId xmlns:p14="http://schemas.microsoft.com/office/powerpoint/2010/main" val="3037890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0AD06-EA01-4ACB-A61B-46BB9716A95A}"/>
              </a:ext>
            </a:extLst>
          </p:cNvPr>
          <p:cNvSpPr>
            <a:spLocks noGrp="1"/>
          </p:cNvSpPr>
          <p:nvPr>
            <p:ph type="title"/>
          </p:nvPr>
        </p:nvSpPr>
        <p:spPr/>
        <p:txBody>
          <a:bodyPr/>
          <a:lstStyle/>
          <a:p>
            <a:r>
              <a:rPr lang="en-US" altLang="zh-CN" dirty="0" err="1"/>
              <a:t>SimCLR</a:t>
            </a:r>
            <a:endParaRPr lang="zh-CN" altLang="en-US" dirty="0"/>
          </a:p>
        </p:txBody>
      </p:sp>
      <p:sp>
        <p:nvSpPr>
          <p:cNvPr id="3" name="内容占位符 2">
            <a:extLst>
              <a:ext uri="{FF2B5EF4-FFF2-40B4-BE49-F238E27FC236}">
                <a16:creationId xmlns:a16="http://schemas.microsoft.com/office/drawing/2014/main" id="{9658C60F-7ED4-4061-972C-9E93120D1F2D}"/>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C6B7FDC-20F9-4F72-8F5B-97BC75C1AD36}"/>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164AB412-2ADF-4255-A875-F2FD0DA0B4F8}"/>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F186E26B-670A-4044-A4E5-14E5E1DE95F1}"/>
              </a:ext>
            </a:extLst>
          </p:cNvPr>
          <p:cNvSpPr>
            <a:spLocks noGrp="1"/>
          </p:cNvSpPr>
          <p:nvPr>
            <p:ph type="sldNum" sz="quarter" idx="4"/>
          </p:nvPr>
        </p:nvSpPr>
        <p:spPr/>
        <p:txBody>
          <a:bodyPr/>
          <a:lstStyle/>
          <a:p>
            <a:fld id="{DAB89253-CF67-43B6-94EC-8C5C380108CC}" type="slidenum">
              <a:rPr lang="zh-CN" altLang="en-US" smtClean="0"/>
              <a:pPr/>
              <a:t>70</a:t>
            </a:fld>
            <a:endParaRPr lang="zh-CN" altLang="en-US" dirty="0"/>
          </a:p>
        </p:txBody>
      </p:sp>
      <p:pic>
        <p:nvPicPr>
          <p:cNvPr id="1028" name="Picture 4">
            <a:extLst>
              <a:ext uri="{FF2B5EF4-FFF2-40B4-BE49-F238E27FC236}">
                <a16:creationId xmlns:a16="http://schemas.microsoft.com/office/drawing/2014/main" id="{2E733CD5-2F5B-4610-9E15-41836069F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25" y="90488"/>
            <a:ext cx="5924550" cy="667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180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87C73-A0E4-4A10-8F64-C2922C538DAA}"/>
              </a:ext>
            </a:extLst>
          </p:cNvPr>
          <p:cNvSpPr>
            <a:spLocks noGrp="1"/>
          </p:cNvSpPr>
          <p:nvPr>
            <p:ph type="title"/>
          </p:nvPr>
        </p:nvSpPr>
        <p:spPr/>
        <p:txBody>
          <a:bodyPr/>
          <a:lstStyle/>
          <a:p>
            <a:r>
              <a:rPr lang="en-US" altLang="zh-CN" dirty="0" err="1"/>
              <a:t>SimCLR</a:t>
            </a:r>
            <a:endParaRPr lang="zh-CN" altLang="en-US" dirty="0"/>
          </a:p>
        </p:txBody>
      </p:sp>
      <p:sp>
        <p:nvSpPr>
          <p:cNvPr id="3" name="内容占位符 2">
            <a:extLst>
              <a:ext uri="{FF2B5EF4-FFF2-40B4-BE49-F238E27FC236}">
                <a16:creationId xmlns:a16="http://schemas.microsoft.com/office/drawing/2014/main" id="{399773B9-A859-4D30-932C-B0ED9D7EF96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5A4A8F76-61E7-449A-A2AB-56F011F4B866}"/>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5529BF3B-4019-4E30-B15B-1C724DAEC1A7}"/>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4AD75FE9-22E6-42D7-99F1-2D3B5BA55913}"/>
              </a:ext>
            </a:extLst>
          </p:cNvPr>
          <p:cNvSpPr>
            <a:spLocks noGrp="1"/>
          </p:cNvSpPr>
          <p:nvPr>
            <p:ph type="sldNum" sz="quarter" idx="4"/>
          </p:nvPr>
        </p:nvSpPr>
        <p:spPr/>
        <p:txBody>
          <a:bodyPr/>
          <a:lstStyle/>
          <a:p>
            <a:fld id="{DAB89253-CF67-43B6-94EC-8C5C380108CC}" type="slidenum">
              <a:rPr lang="zh-CN" altLang="en-US" smtClean="0"/>
              <a:pPr/>
              <a:t>71</a:t>
            </a:fld>
            <a:endParaRPr lang="zh-CN" altLang="en-US" dirty="0"/>
          </a:p>
        </p:txBody>
      </p:sp>
      <p:pic>
        <p:nvPicPr>
          <p:cNvPr id="7" name="图片 6">
            <a:extLst>
              <a:ext uri="{FF2B5EF4-FFF2-40B4-BE49-F238E27FC236}">
                <a16:creationId xmlns:a16="http://schemas.microsoft.com/office/drawing/2014/main" id="{508C56BC-3BBA-44B4-AB7A-EA84C5092B4A}"/>
              </a:ext>
            </a:extLst>
          </p:cNvPr>
          <p:cNvPicPr>
            <a:picLocks noChangeAspect="1"/>
          </p:cNvPicPr>
          <p:nvPr/>
        </p:nvPicPr>
        <p:blipFill>
          <a:blip r:embed="rId2"/>
          <a:stretch>
            <a:fillRect/>
          </a:stretch>
        </p:blipFill>
        <p:spPr>
          <a:xfrm>
            <a:off x="334395" y="828066"/>
            <a:ext cx="11272838" cy="5504793"/>
          </a:xfrm>
          <a:prstGeom prst="rect">
            <a:avLst/>
          </a:prstGeom>
        </p:spPr>
      </p:pic>
    </p:spTree>
    <p:extLst>
      <p:ext uri="{BB962C8B-B14F-4D97-AF65-F5344CB8AC3E}">
        <p14:creationId xmlns:p14="http://schemas.microsoft.com/office/powerpoint/2010/main" val="1312316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0114A-B9D8-440A-80B3-EC728DD39C7F}"/>
              </a:ext>
            </a:extLst>
          </p:cNvPr>
          <p:cNvSpPr>
            <a:spLocks noGrp="1"/>
          </p:cNvSpPr>
          <p:nvPr>
            <p:ph type="title"/>
          </p:nvPr>
        </p:nvSpPr>
        <p:spPr/>
        <p:txBody>
          <a:bodyPr/>
          <a:lstStyle/>
          <a:p>
            <a:r>
              <a:rPr lang="en-US" altLang="zh-CN" dirty="0" err="1"/>
              <a:t>SimCLR</a:t>
            </a:r>
            <a:endParaRPr lang="zh-CN" altLang="en-US" dirty="0"/>
          </a:p>
        </p:txBody>
      </p:sp>
      <p:sp>
        <p:nvSpPr>
          <p:cNvPr id="3" name="内容占位符 2">
            <a:extLst>
              <a:ext uri="{FF2B5EF4-FFF2-40B4-BE49-F238E27FC236}">
                <a16:creationId xmlns:a16="http://schemas.microsoft.com/office/drawing/2014/main" id="{89993EC0-2B7E-49E8-8DA7-F23C000C78D0}"/>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C6758BE1-1BB1-48C7-A3F8-F27AC4983DD3}"/>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692EDBAE-7CD0-4335-BDE9-57F13E46B3A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0FBF0184-CEF6-43D1-AD71-0A0DB19F65ED}"/>
              </a:ext>
            </a:extLst>
          </p:cNvPr>
          <p:cNvSpPr>
            <a:spLocks noGrp="1"/>
          </p:cNvSpPr>
          <p:nvPr>
            <p:ph type="sldNum" sz="quarter" idx="4"/>
          </p:nvPr>
        </p:nvSpPr>
        <p:spPr/>
        <p:txBody>
          <a:bodyPr/>
          <a:lstStyle/>
          <a:p>
            <a:fld id="{DAB89253-CF67-43B6-94EC-8C5C380108CC}" type="slidenum">
              <a:rPr lang="zh-CN" altLang="en-US" smtClean="0"/>
              <a:pPr/>
              <a:t>72</a:t>
            </a:fld>
            <a:endParaRPr lang="zh-CN" altLang="en-US" dirty="0"/>
          </a:p>
        </p:txBody>
      </p:sp>
      <p:pic>
        <p:nvPicPr>
          <p:cNvPr id="3078" name="Picture 6">
            <a:extLst>
              <a:ext uri="{FF2B5EF4-FFF2-40B4-BE49-F238E27FC236}">
                <a16:creationId xmlns:a16="http://schemas.microsoft.com/office/drawing/2014/main" id="{98F658FF-8F2C-4D04-B21C-CE8429043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879" y="1279741"/>
            <a:ext cx="4229100" cy="4019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E2E258A1-1D7B-451B-B076-0AF6778D2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386" y="1704975"/>
            <a:ext cx="262890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8965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2E614-2A32-4EA6-9D0E-E58BA2C6B885}"/>
              </a:ext>
            </a:extLst>
          </p:cNvPr>
          <p:cNvSpPr>
            <a:spLocks noGrp="1"/>
          </p:cNvSpPr>
          <p:nvPr>
            <p:ph type="title"/>
          </p:nvPr>
        </p:nvSpPr>
        <p:spPr/>
        <p:txBody>
          <a:bodyPr/>
          <a:lstStyle/>
          <a:p>
            <a:r>
              <a:rPr lang="en-US" altLang="zh-CN" dirty="0" err="1"/>
              <a:t>SimCLR</a:t>
            </a:r>
            <a:endParaRPr lang="zh-CN" altLang="en-US" dirty="0"/>
          </a:p>
        </p:txBody>
      </p:sp>
      <p:sp>
        <p:nvSpPr>
          <p:cNvPr id="3" name="内容占位符 2">
            <a:extLst>
              <a:ext uri="{FF2B5EF4-FFF2-40B4-BE49-F238E27FC236}">
                <a16:creationId xmlns:a16="http://schemas.microsoft.com/office/drawing/2014/main" id="{D1B722B2-8875-40DA-B89E-1F95B196579C}"/>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94B964FB-E0FD-4341-8831-F2D97B4AECA7}"/>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91D438CF-5589-4576-A418-16D7BE678517}"/>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0536DECD-90BF-4AEA-A63D-25C2A4B2C974}"/>
              </a:ext>
            </a:extLst>
          </p:cNvPr>
          <p:cNvSpPr>
            <a:spLocks noGrp="1"/>
          </p:cNvSpPr>
          <p:nvPr>
            <p:ph type="sldNum" sz="quarter" idx="4"/>
          </p:nvPr>
        </p:nvSpPr>
        <p:spPr/>
        <p:txBody>
          <a:bodyPr/>
          <a:lstStyle/>
          <a:p>
            <a:fld id="{DAB89253-CF67-43B6-94EC-8C5C380108CC}" type="slidenum">
              <a:rPr lang="zh-CN" altLang="en-US" smtClean="0"/>
              <a:pPr/>
              <a:t>73</a:t>
            </a:fld>
            <a:endParaRPr lang="zh-CN" altLang="en-US" dirty="0"/>
          </a:p>
        </p:txBody>
      </p:sp>
      <p:pic>
        <p:nvPicPr>
          <p:cNvPr id="8" name="Picture 8">
            <a:extLst>
              <a:ext uri="{FF2B5EF4-FFF2-40B4-BE49-F238E27FC236}">
                <a16:creationId xmlns:a16="http://schemas.microsoft.com/office/drawing/2014/main" id="{22EBF3BD-E61E-4A2D-97DD-B0AAB65A4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126" y="1502145"/>
            <a:ext cx="8715375" cy="14668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FDA755D-FA17-4717-B7DD-3BA30E42F8AF}"/>
                  </a:ext>
                </a:extLst>
              </p:cNvPr>
              <p:cNvSpPr txBox="1"/>
              <p:nvPr/>
            </p:nvSpPr>
            <p:spPr>
              <a:xfrm>
                <a:off x="4480947" y="3704471"/>
                <a:ext cx="1898340" cy="868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𝑇</m:t>
                              </m:r>
                            </m:sup>
                          </m:sSub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𝑗</m:t>
                              </m:r>
                            </m:sub>
                          </m:sSub>
                        </m:num>
                        <m:den>
                          <m:r>
                            <a:rPr lang="zh-CN" altLang="en-US" sz="2400" b="0" i="1" smtClean="0">
                              <a:latin typeface="Cambria Math" panose="02040503050406030204" pitchFamily="18" charset="0"/>
                            </a:rPr>
                            <m:t>𝜏</m:t>
                          </m:r>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den>
                      </m:f>
                    </m:oMath>
                  </m:oMathPara>
                </a14:m>
                <a:endParaRPr lang="zh-CN" altLang="en-US" dirty="0"/>
              </a:p>
            </p:txBody>
          </p:sp>
        </mc:Choice>
        <mc:Fallback xmlns="">
          <p:sp>
            <p:nvSpPr>
              <p:cNvPr id="7" name="文本框 6">
                <a:extLst>
                  <a:ext uri="{FF2B5EF4-FFF2-40B4-BE49-F238E27FC236}">
                    <a16:creationId xmlns:a16="http://schemas.microsoft.com/office/drawing/2014/main" id="{3FDA755D-FA17-4717-B7DD-3BA30E42F8AF}"/>
                  </a:ext>
                </a:extLst>
              </p:cNvPr>
              <p:cNvSpPr txBox="1">
                <a:spLocks noRot="1" noChangeAspect="1" noMove="1" noResize="1" noEditPoints="1" noAdjustHandles="1" noChangeArrowheads="1" noChangeShapeType="1" noTextEdit="1"/>
              </p:cNvSpPr>
              <p:nvPr/>
            </p:nvSpPr>
            <p:spPr>
              <a:xfrm>
                <a:off x="4480947" y="3704471"/>
                <a:ext cx="1898340" cy="86850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93052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16057F-8E77-4FD4-8988-BC27770385DC}"/>
              </a:ext>
            </a:extLst>
          </p:cNvPr>
          <p:cNvSpPr>
            <a:spLocks noGrp="1"/>
          </p:cNvSpPr>
          <p:nvPr>
            <p:ph type="title"/>
          </p:nvPr>
        </p:nvSpPr>
        <p:spPr/>
        <p:txBody>
          <a:bodyPr/>
          <a:lstStyle/>
          <a:p>
            <a:r>
              <a:rPr lang="en-US" altLang="zh-CN" dirty="0" err="1"/>
              <a:t>SimCLR</a:t>
            </a:r>
            <a:endParaRPr lang="zh-CN" altLang="en-US" dirty="0"/>
          </a:p>
        </p:txBody>
      </p:sp>
      <p:sp>
        <p:nvSpPr>
          <p:cNvPr id="3" name="内容占位符 2">
            <a:extLst>
              <a:ext uri="{FF2B5EF4-FFF2-40B4-BE49-F238E27FC236}">
                <a16:creationId xmlns:a16="http://schemas.microsoft.com/office/drawing/2014/main" id="{7D5ABE6F-AAAF-47F2-AD04-A111B11EDF1B}"/>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228D41C0-E748-4E76-AA5D-958C0FD276B6}"/>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A94175E6-56EA-437D-8624-68FAD0759799}"/>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1BA640E2-F9EE-4176-98DD-8F81C243CCF1}"/>
              </a:ext>
            </a:extLst>
          </p:cNvPr>
          <p:cNvSpPr>
            <a:spLocks noGrp="1"/>
          </p:cNvSpPr>
          <p:nvPr>
            <p:ph type="sldNum" sz="quarter" idx="4"/>
          </p:nvPr>
        </p:nvSpPr>
        <p:spPr/>
        <p:txBody>
          <a:bodyPr/>
          <a:lstStyle/>
          <a:p>
            <a:fld id="{DAB89253-CF67-43B6-94EC-8C5C380108CC}" type="slidenum">
              <a:rPr lang="zh-CN" altLang="en-US" smtClean="0"/>
              <a:pPr/>
              <a:t>74</a:t>
            </a:fld>
            <a:endParaRPr lang="zh-CN" altLang="en-US" dirty="0"/>
          </a:p>
        </p:txBody>
      </p:sp>
      <p:pic>
        <p:nvPicPr>
          <p:cNvPr id="5122" name="Picture 2">
            <a:extLst>
              <a:ext uri="{FF2B5EF4-FFF2-40B4-BE49-F238E27FC236}">
                <a16:creationId xmlns:a16="http://schemas.microsoft.com/office/drawing/2014/main" id="{CE586BB6-AA94-4687-A2B8-B0AA883A7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213" y="1042988"/>
            <a:ext cx="4219575"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9674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17105-6A38-4476-8F5D-6DE0ED04D61F}"/>
              </a:ext>
            </a:extLst>
          </p:cNvPr>
          <p:cNvSpPr>
            <a:spLocks noGrp="1"/>
          </p:cNvSpPr>
          <p:nvPr>
            <p:ph type="title"/>
          </p:nvPr>
        </p:nvSpPr>
        <p:spPr/>
        <p:txBody>
          <a:bodyPr/>
          <a:lstStyle/>
          <a:p>
            <a:r>
              <a:rPr lang="en-US" altLang="zh-CN" dirty="0" err="1"/>
              <a:t>SimCLR</a:t>
            </a:r>
            <a:endParaRPr lang="zh-CN" altLang="en-US" dirty="0"/>
          </a:p>
        </p:txBody>
      </p:sp>
      <p:sp>
        <p:nvSpPr>
          <p:cNvPr id="3" name="内容占位符 2">
            <a:extLst>
              <a:ext uri="{FF2B5EF4-FFF2-40B4-BE49-F238E27FC236}">
                <a16:creationId xmlns:a16="http://schemas.microsoft.com/office/drawing/2014/main" id="{9F2E5514-46EB-4EBD-A9D8-474B6D26E40B}"/>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54A1310-9AD1-45D6-A91A-07D39A7B7FE5}"/>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EB672882-0C3E-43F5-B2A3-4FEB86A52014}"/>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4DB1D8D1-18DB-409B-8BBF-849784862B6A}"/>
              </a:ext>
            </a:extLst>
          </p:cNvPr>
          <p:cNvSpPr>
            <a:spLocks noGrp="1"/>
          </p:cNvSpPr>
          <p:nvPr>
            <p:ph type="sldNum" sz="quarter" idx="4"/>
          </p:nvPr>
        </p:nvSpPr>
        <p:spPr/>
        <p:txBody>
          <a:bodyPr/>
          <a:lstStyle/>
          <a:p>
            <a:fld id="{DAB89253-CF67-43B6-94EC-8C5C380108CC}" type="slidenum">
              <a:rPr lang="zh-CN" altLang="en-US" smtClean="0"/>
              <a:pPr/>
              <a:t>75</a:t>
            </a:fld>
            <a:endParaRPr lang="zh-CN" altLang="en-US" dirty="0"/>
          </a:p>
        </p:txBody>
      </p:sp>
      <p:pic>
        <p:nvPicPr>
          <p:cNvPr id="6146" name="Picture 2">
            <a:extLst>
              <a:ext uri="{FF2B5EF4-FFF2-40B4-BE49-F238E27FC236}">
                <a16:creationId xmlns:a16="http://schemas.microsoft.com/office/drawing/2014/main" id="{2CB338B7-D9EE-4E3F-8F19-958953873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34" y="2038028"/>
            <a:ext cx="4079607" cy="180817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410D107-67DE-4A94-8B15-AA1678A0E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422" y="1274736"/>
            <a:ext cx="6645388" cy="288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790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E9526-08BD-4CFF-A2F8-F9DB216190F5}"/>
              </a:ext>
            </a:extLst>
          </p:cNvPr>
          <p:cNvSpPr>
            <a:spLocks noGrp="1"/>
          </p:cNvSpPr>
          <p:nvPr>
            <p:ph type="title"/>
          </p:nvPr>
        </p:nvSpPr>
        <p:spPr>
          <a:xfrm>
            <a:off x="587829" y="62069"/>
            <a:ext cx="10765971" cy="734764"/>
          </a:xfrm>
        </p:spPr>
        <p:txBody>
          <a:bodyPr>
            <a:normAutofit fontScale="90000"/>
          </a:bodyPr>
          <a:lstStyle/>
          <a:p>
            <a:r>
              <a:rPr lang="en-US" altLang="zh-CN" dirty="0"/>
              <a:t>Normalized temperature-scaled cross entropy (NT-</a:t>
            </a:r>
            <a:r>
              <a:rPr lang="en-US" altLang="zh-CN" dirty="0" err="1"/>
              <a:t>Xent</a:t>
            </a:r>
            <a:r>
              <a:rPr lang="en-US" altLang="zh-CN" dirty="0"/>
              <a:t>)</a:t>
            </a:r>
            <a:endParaRPr lang="zh-CN" altLang="en-US" dirty="0"/>
          </a:p>
        </p:txBody>
      </p:sp>
      <p:sp>
        <p:nvSpPr>
          <p:cNvPr id="3" name="内容占位符 2">
            <a:extLst>
              <a:ext uri="{FF2B5EF4-FFF2-40B4-BE49-F238E27FC236}">
                <a16:creationId xmlns:a16="http://schemas.microsoft.com/office/drawing/2014/main" id="{E7327A71-85D4-4E8E-8292-FE16F32C3E19}"/>
              </a:ext>
            </a:extLst>
          </p:cNvPr>
          <p:cNvSpPr>
            <a:spLocks noGrp="1"/>
          </p:cNvSpPr>
          <p:nvPr>
            <p:ph idx="1"/>
          </p:nvPr>
        </p:nvSpPr>
        <p:spPr/>
        <p:txBody>
          <a:bodyPr/>
          <a:lstStyle/>
          <a:p>
            <a:r>
              <a:rPr lang="en-US" altLang="zh-CN" dirty="0"/>
              <a:t>NT-</a:t>
            </a:r>
            <a:r>
              <a:rPr lang="en-US" altLang="zh-CN" dirty="0" err="1"/>
              <a:t>Xent</a:t>
            </a:r>
            <a:r>
              <a:rPr lang="en-US" altLang="zh-CN" dirty="0"/>
              <a:t> loss	</a:t>
            </a:r>
            <a:endParaRPr lang="zh-CN" altLang="en-US" dirty="0"/>
          </a:p>
        </p:txBody>
      </p:sp>
      <p:sp>
        <p:nvSpPr>
          <p:cNvPr id="4" name="日期占位符 3">
            <a:extLst>
              <a:ext uri="{FF2B5EF4-FFF2-40B4-BE49-F238E27FC236}">
                <a16:creationId xmlns:a16="http://schemas.microsoft.com/office/drawing/2014/main" id="{2DC51801-8571-4723-BAC7-2D09BB770DAF}"/>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A5999ABC-9C7A-4F24-A66E-2EA845CD2D32}"/>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FD48FF12-8329-4A4C-A98E-5E12A9450B6D}"/>
              </a:ext>
            </a:extLst>
          </p:cNvPr>
          <p:cNvSpPr>
            <a:spLocks noGrp="1"/>
          </p:cNvSpPr>
          <p:nvPr>
            <p:ph type="sldNum" sz="quarter" idx="4"/>
          </p:nvPr>
        </p:nvSpPr>
        <p:spPr/>
        <p:txBody>
          <a:bodyPr/>
          <a:lstStyle/>
          <a:p>
            <a:fld id="{DAB89253-CF67-43B6-94EC-8C5C380108CC}" type="slidenum">
              <a:rPr lang="zh-CN" altLang="en-US" smtClean="0"/>
              <a:pPr/>
              <a:t>76</a:t>
            </a:fld>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82DEA1E-365C-48D2-932A-9520F279BB1E}"/>
                  </a:ext>
                </a:extLst>
              </p:cNvPr>
              <p:cNvSpPr txBox="1"/>
              <p:nvPr/>
            </p:nvSpPr>
            <p:spPr>
              <a:xfrm>
                <a:off x="3279829" y="1807484"/>
                <a:ext cx="3400354" cy="830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f>
                            <m:fPr>
                              <m:ctrlPr>
                                <a:rPr lang="en-US" altLang="zh-CN" sz="2400" b="0" i="1" smtClean="0">
                                  <a:latin typeface="Cambria Math" panose="02040503050406030204" pitchFamily="18" charset="0"/>
                                </a:rPr>
                              </m:ctrlPr>
                            </m:fPr>
                            <m:num>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exp</m:t>
                                  </m:r>
                                </m:fNa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e>
                              </m:func>
                            </m:num>
                            <m:den>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𝑁</m:t>
                                  </m:r>
                                </m:sup>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exp</m:t>
                                      </m:r>
                                    </m:fName>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e>
                                  </m:func>
                                </m:e>
                              </m:nary>
                            </m:den>
                          </m:f>
                        </m:e>
                      </m:func>
                    </m:oMath>
                  </m:oMathPara>
                </a14:m>
                <a:endParaRPr lang="zh-CN" altLang="en-US" dirty="0"/>
              </a:p>
            </p:txBody>
          </p:sp>
        </mc:Choice>
        <mc:Fallback xmlns="">
          <p:sp>
            <p:nvSpPr>
              <p:cNvPr id="7" name="文本框 6">
                <a:extLst>
                  <a:ext uri="{FF2B5EF4-FFF2-40B4-BE49-F238E27FC236}">
                    <a16:creationId xmlns:a16="http://schemas.microsoft.com/office/drawing/2014/main" id="{C82DEA1E-365C-48D2-932A-9520F279BB1E}"/>
                  </a:ext>
                </a:extLst>
              </p:cNvPr>
              <p:cNvSpPr txBox="1">
                <a:spLocks noRot="1" noChangeAspect="1" noMove="1" noResize="1" noEditPoints="1" noAdjustHandles="1" noChangeArrowheads="1" noChangeShapeType="1" noTextEdit="1"/>
              </p:cNvSpPr>
              <p:nvPr/>
            </p:nvSpPr>
            <p:spPr>
              <a:xfrm>
                <a:off x="3279829" y="1807484"/>
                <a:ext cx="3400354" cy="830868"/>
              </a:xfrm>
              <a:prstGeom prst="rect">
                <a:avLst/>
              </a:prstGeom>
              <a:blipFill>
                <a:blip r:embed="rId3"/>
                <a:stretch>
                  <a:fillRect/>
                </a:stretch>
              </a:blipFill>
            </p:spPr>
            <p:txBody>
              <a:bodyPr/>
              <a:lstStyle/>
              <a:p>
                <a:r>
                  <a:rPr lang="zh-CN" altLang="en-US">
                    <a:noFill/>
                  </a:rPr>
                  <a:t> </a:t>
                </a:r>
              </a:p>
            </p:txBody>
          </p:sp>
        </mc:Fallback>
      </mc:AlternateContent>
      <p:pic>
        <p:nvPicPr>
          <p:cNvPr id="7170" name="Picture 2">
            <a:extLst>
              <a:ext uri="{FF2B5EF4-FFF2-40B4-BE49-F238E27FC236}">
                <a16:creationId xmlns:a16="http://schemas.microsoft.com/office/drawing/2014/main" id="{CBB649BC-0656-4BF6-B2EE-EC9C8B858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307" y="2980918"/>
            <a:ext cx="10163014" cy="335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769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ED4EE-6B86-4679-A995-5B46471F45CD}"/>
              </a:ext>
            </a:extLst>
          </p:cNvPr>
          <p:cNvSpPr>
            <a:spLocks noGrp="1"/>
          </p:cNvSpPr>
          <p:nvPr>
            <p:ph type="title"/>
          </p:nvPr>
        </p:nvSpPr>
        <p:spPr/>
        <p:txBody>
          <a:bodyPr/>
          <a:lstStyle/>
          <a:p>
            <a:r>
              <a:rPr lang="en-US" altLang="zh-CN" dirty="0" err="1"/>
              <a:t>SimCLR</a:t>
            </a:r>
            <a:endParaRPr lang="zh-CN" altLang="en-US" dirty="0"/>
          </a:p>
        </p:txBody>
      </p:sp>
      <p:sp>
        <p:nvSpPr>
          <p:cNvPr id="3" name="内容占位符 2">
            <a:extLst>
              <a:ext uri="{FF2B5EF4-FFF2-40B4-BE49-F238E27FC236}">
                <a16:creationId xmlns:a16="http://schemas.microsoft.com/office/drawing/2014/main" id="{E3A8A464-3B00-4168-B6D6-D216ECE706F4}"/>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45A3F873-A539-4C6E-8DE8-24FF5CC91C93}"/>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97255EEF-9E3C-46E2-953D-A2AD08850FC1}"/>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51CC4C0E-A819-4585-B118-11B64DFF1537}"/>
              </a:ext>
            </a:extLst>
          </p:cNvPr>
          <p:cNvSpPr>
            <a:spLocks noGrp="1"/>
          </p:cNvSpPr>
          <p:nvPr>
            <p:ph type="sldNum" sz="quarter" idx="4"/>
          </p:nvPr>
        </p:nvSpPr>
        <p:spPr/>
        <p:txBody>
          <a:bodyPr/>
          <a:lstStyle/>
          <a:p>
            <a:fld id="{DAB89253-CF67-43B6-94EC-8C5C380108CC}" type="slidenum">
              <a:rPr lang="zh-CN" altLang="en-US" smtClean="0"/>
              <a:pPr/>
              <a:t>77</a:t>
            </a:fld>
            <a:endParaRPr lang="zh-CN" altLang="en-US" dirty="0"/>
          </a:p>
        </p:txBody>
      </p:sp>
      <p:sp>
        <p:nvSpPr>
          <p:cNvPr id="7" name="AutoShape 2">
            <a:extLst>
              <a:ext uri="{FF2B5EF4-FFF2-40B4-BE49-F238E27FC236}">
                <a16:creationId xmlns:a16="http://schemas.microsoft.com/office/drawing/2014/main" id="{E791ECF3-A39E-4D20-BC5B-1EBBB1B2C5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0" name="Picture 6">
            <a:extLst>
              <a:ext uri="{FF2B5EF4-FFF2-40B4-BE49-F238E27FC236}">
                <a16:creationId xmlns:a16="http://schemas.microsoft.com/office/drawing/2014/main" id="{B29BE669-AFEE-48B0-969E-41767A576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074" y="429451"/>
            <a:ext cx="4764159" cy="5525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7873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E2D59-F9CE-4E57-810C-6AC54D478498}"/>
              </a:ext>
            </a:extLst>
          </p:cNvPr>
          <p:cNvSpPr>
            <a:spLocks noGrp="1"/>
          </p:cNvSpPr>
          <p:nvPr>
            <p:ph type="title"/>
          </p:nvPr>
        </p:nvSpPr>
        <p:spPr/>
        <p:txBody>
          <a:bodyPr/>
          <a:lstStyle/>
          <a:p>
            <a:r>
              <a:rPr lang="en-US" altLang="zh-CN" dirty="0" err="1"/>
              <a:t>SimCLR</a:t>
            </a:r>
            <a:endParaRPr lang="zh-CN" altLang="en-US" dirty="0"/>
          </a:p>
        </p:txBody>
      </p:sp>
      <p:sp>
        <p:nvSpPr>
          <p:cNvPr id="3" name="内容占位符 2">
            <a:extLst>
              <a:ext uri="{FF2B5EF4-FFF2-40B4-BE49-F238E27FC236}">
                <a16:creationId xmlns:a16="http://schemas.microsoft.com/office/drawing/2014/main" id="{21710799-0C2F-48F6-ABE4-667F16D63ACA}"/>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918CA950-4B68-428A-8990-E9090D6BB286}"/>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FAC9C2BA-4D17-47EA-A758-9AD779D26E8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85810907-E4D3-40C2-8FB9-B3EF452288B5}"/>
              </a:ext>
            </a:extLst>
          </p:cNvPr>
          <p:cNvSpPr>
            <a:spLocks noGrp="1"/>
          </p:cNvSpPr>
          <p:nvPr>
            <p:ph type="sldNum" sz="quarter" idx="4"/>
          </p:nvPr>
        </p:nvSpPr>
        <p:spPr/>
        <p:txBody>
          <a:bodyPr/>
          <a:lstStyle/>
          <a:p>
            <a:fld id="{DAB89253-CF67-43B6-94EC-8C5C380108CC}" type="slidenum">
              <a:rPr lang="zh-CN" altLang="en-US" smtClean="0"/>
              <a:pPr/>
              <a:t>78</a:t>
            </a:fld>
            <a:endParaRPr lang="zh-CN" altLang="en-US" dirty="0"/>
          </a:p>
        </p:txBody>
      </p:sp>
      <p:pic>
        <p:nvPicPr>
          <p:cNvPr id="5122" name="Picture 2" descr="https://assets-global.website-files.com/5d7b77b063a9066d83e1209c/6438f0bc3e672766429d02f2_13.png">
            <a:extLst>
              <a:ext uri="{FF2B5EF4-FFF2-40B4-BE49-F238E27FC236}">
                <a16:creationId xmlns:a16="http://schemas.microsoft.com/office/drawing/2014/main" id="{95D4B3C9-740A-41B0-AB10-FC44C032B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347"/>
          <a:stretch/>
        </p:blipFill>
        <p:spPr bwMode="auto">
          <a:xfrm>
            <a:off x="2373539" y="1117431"/>
            <a:ext cx="7194550" cy="511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2865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35BDC-874E-4132-8DCC-A32111C5616C}"/>
              </a:ext>
            </a:extLst>
          </p:cNvPr>
          <p:cNvSpPr>
            <a:spLocks noGrp="1"/>
          </p:cNvSpPr>
          <p:nvPr>
            <p:ph type="title"/>
          </p:nvPr>
        </p:nvSpPr>
        <p:spPr/>
        <p:txBody>
          <a:bodyPr/>
          <a:lstStyle/>
          <a:p>
            <a:r>
              <a:rPr lang="en-US" altLang="zh-CN" dirty="0"/>
              <a:t>Distance</a:t>
            </a:r>
            <a:endParaRPr lang="zh-CN" altLang="en-US" dirty="0"/>
          </a:p>
        </p:txBody>
      </p:sp>
      <p:sp>
        <p:nvSpPr>
          <p:cNvPr id="3" name="内容占位符 2">
            <a:extLst>
              <a:ext uri="{FF2B5EF4-FFF2-40B4-BE49-F238E27FC236}">
                <a16:creationId xmlns:a16="http://schemas.microsoft.com/office/drawing/2014/main" id="{8A070914-EED3-49B0-AC3A-D395ACAF2A86}"/>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3959E4EA-E245-4E98-8F0E-C9B7B51B5CFF}"/>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67209C24-018D-40A4-BAAC-69770DF6257B}"/>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E3717B36-6798-435D-A959-C234A2A7E585}"/>
              </a:ext>
            </a:extLst>
          </p:cNvPr>
          <p:cNvSpPr>
            <a:spLocks noGrp="1"/>
          </p:cNvSpPr>
          <p:nvPr>
            <p:ph type="sldNum" sz="quarter" idx="4"/>
          </p:nvPr>
        </p:nvSpPr>
        <p:spPr/>
        <p:txBody>
          <a:bodyPr/>
          <a:lstStyle/>
          <a:p>
            <a:fld id="{DAB89253-CF67-43B6-94EC-8C5C380108CC}" type="slidenum">
              <a:rPr lang="zh-CN" altLang="en-US" smtClean="0"/>
              <a:pPr/>
              <a:t>79</a:t>
            </a:fld>
            <a:endParaRPr lang="zh-CN" altLang="en-US" dirty="0"/>
          </a:p>
        </p:txBody>
      </p:sp>
    </p:spTree>
    <p:extLst>
      <p:ext uri="{BB962C8B-B14F-4D97-AF65-F5344CB8AC3E}">
        <p14:creationId xmlns:p14="http://schemas.microsoft.com/office/powerpoint/2010/main" val="2911234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53989-A080-4184-852A-BB6A0D795413}"/>
              </a:ext>
            </a:extLst>
          </p:cNvPr>
          <p:cNvSpPr>
            <a:spLocks noGrp="1"/>
          </p:cNvSpPr>
          <p:nvPr>
            <p:ph type="title"/>
          </p:nvPr>
        </p:nvSpPr>
        <p:spPr/>
        <p:txBody>
          <a:bodyPr>
            <a:normAutofit/>
          </a:bodyPr>
          <a:lstStyle/>
          <a:p>
            <a:r>
              <a:rPr lang="en-US" altLang="zh-CN" dirty="0"/>
              <a:t>Why Self-Supervised Learning?</a:t>
            </a:r>
            <a:endParaRPr lang="zh-CN" altLang="en-US" dirty="0"/>
          </a:p>
        </p:txBody>
      </p:sp>
      <p:sp>
        <p:nvSpPr>
          <p:cNvPr id="3" name="内容占位符 2">
            <a:extLst>
              <a:ext uri="{FF2B5EF4-FFF2-40B4-BE49-F238E27FC236}">
                <a16:creationId xmlns:a16="http://schemas.microsoft.com/office/drawing/2014/main" id="{AC922C8A-C3BD-45FC-9AFC-CA5A5B3D0C0C}"/>
              </a:ext>
            </a:extLst>
          </p:cNvPr>
          <p:cNvSpPr>
            <a:spLocks noGrp="1"/>
          </p:cNvSpPr>
          <p:nvPr>
            <p:ph idx="1"/>
          </p:nvPr>
        </p:nvSpPr>
        <p:spPr/>
        <p:txBody>
          <a:bodyPr/>
          <a:lstStyle/>
          <a:p>
            <a:r>
              <a:rPr lang="en-US" altLang="zh-CN" dirty="0"/>
              <a:t>Expense of producing a new dataset for each task</a:t>
            </a:r>
          </a:p>
          <a:p>
            <a:pPr lvl="1"/>
            <a:r>
              <a:rPr lang="en-US" altLang="zh-CN" dirty="0"/>
              <a:t>Prepare labeling manuals, categories, hiring humans, creating GUIs, storage pipelines, etc.</a:t>
            </a:r>
          </a:p>
          <a:p>
            <a:r>
              <a:rPr lang="en-US" altLang="zh-CN" dirty="0"/>
              <a:t>Good supervision may not be cheap (ex: medicine, legal)</a:t>
            </a:r>
          </a:p>
          <a:p>
            <a:r>
              <a:rPr lang="en-US" altLang="zh-CN" dirty="0"/>
              <a:t>Take advantage of vast amount of unlabeled data on the internet (images, videos, language).</a:t>
            </a:r>
          </a:p>
          <a:p>
            <a:r>
              <a:rPr lang="en-US" altLang="zh-CN" dirty="0"/>
              <a:t>Cognitive motivation: How animals / babies learn</a:t>
            </a:r>
            <a:endParaRPr lang="zh-CN" altLang="en-US" dirty="0"/>
          </a:p>
        </p:txBody>
      </p:sp>
      <p:sp>
        <p:nvSpPr>
          <p:cNvPr id="4" name="日期占位符 3">
            <a:extLst>
              <a:ext uri="{FF2B5EF4-FFF2-40B4-BE49-F238E27FC236}">
                <a16:creationId xmlns:a16="http://schemas.microsoft.com/office/drawing/2014/main" id="{4CE35C70-F791-4525-9244-B4D241FD05D2}"/>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A9B0F97B-F76C-4145-B1FA-D8DCECC54A78}"/>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4F455C62-DC5D-4090-A295-ACD377E94F3D}"/>
              </a:ext>
            </a:extLst>
          </p:cNvPr>
          <p:cNvSpPr>
            <a:spLocks noGrp="1"/>
          </p:cNvSpPr>
          <p:nvPr>
            <p:ph type="sldNum" sz="quarter" idx="4"/>
          </p:nvPr>
        </p:nvSpPr>
        <p:spPr/>
        <p:txBody>
          <a:bodyPr/>
          <a:lstStyle/>
          <a:p>
            <a:fld id="{DAB89253-CF67-43B6-94EC-8C5C380108CC}" type="slidenum">
              <a:rPr lang="zh-CN" altLang="en-US" smtClean="0"/>
              <a:pPr/>
              <a:t>8</a:t>
            </a:fld>
            <a:endParaRPr lang="zh-CN" altLang="en-US" dirty="0"/>
          </a:p>
        </p:txBody>
      </p:sp>
    </p:spTree>
    <p:extLst>
      <p:ext uri="{BB962C8B-B14F-4D97-AF65-F5344CB8AC3E}">
        <p14:creationId xmlns:p14="http://schemas.microsoft.com/office/powerpoint/2010/main" val="231648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itle 2"/>
          <p:cNvSpPr>
            <a:spLocks noGrp="1"/>
          </p:cNvSpPr>
          <p:nvPr>
            <p:ph type="title"/>
          </p:nvPr>
        </p:nvSpPr>
        <p:spPr/>
        <p:txBody>
          <a:bodyPr/>
          <a:lstStyle/>
          <a:p>
            <a:pPr eaLnBrk="1" hangingPunct="1"/>
            <a:r>
              <a:rPr lang="en-US" altLang="zh-CN" dirty="0"/>
              <a:t>Metric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a:t>The Euclidean distance </a:t>
                </a:r>
                <a:r>
                  <a:rPr lang="en-US" i="1" dirty="0">
                    <a:latin typeface="Times New Roman" panose="02020603050405020304" pitchFamily="18" charset="0"/>
                    <a:cs typeface="Times New Roman" panose="02020603050405020304" pitchFamily="18" charset="0"/>
                  </a:rPr>
                  <a:t>d</a:t>
                </a:r>
                <a:r>
                  <a:rPr lang="en-US" dirty="0"/>
                  <a:t> between two points </a:t>
                </a:r>
                <a:r>
                  <a:rPr lang="en-US" b="1" i="1" dirty="0">
                    <a:latin typeface="Times New Roman" pitchFamily="18" charset="0"/>
                    <a:cs typeface="Times New Roman" pitchFamily="18" charset="0"/>
                  </a:rPr>
                  <a:t>x</a:t>
                </a:r>
                <a:r>
                  <a:rPr lang="en-US" dirty="0"/>
                  <a:t> and </a:t>
                </a:r>
                <a:r>
                  <a:rPr lang="en-US" b="1" i="1" dirty="0">
                    <a:latin typeface="Times New Roman" pitchFamily="18" charset="0"/>
                    <a:cs typeface="Times New Roman" pitchFamily="18" charset="0"/>
                  </a:rPr>
                  <a:t>y</a:t>
                </a:r>
                <a:r>
                  <a:rPr lang="en-US" dirty="0"/>
                  <a:t> is given by</a:t>
                </a:r>
              </a:p>
              <a:p>
                <a:endParaRPr lang="en-US" sz="1000"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a:rPr>
                        <m:t>𝑑</m:t>
                      </m:r>
                      <m:d>
                        <m:dPr>
                          <m:ctrlPr>
                            <a:rPr lang="en-US" b="0" i="1" smtClean="0">
                              <a:latin typeface="Cambria Math" panose="02040503050406030204" pitchFamily="18" charset="0"/>
                            </a:rPr>
                          </m:ctrlPr>
                        </m:dPr>
                        <m:e>
                          <m:r>
                            <a:rPr lang="en-US" b="1" i="1" smtClean="0">
                              <a:latin typeface="Cambria Math"/>
                            </a:rPr>
                            <m:t>𝒙</m:t>
                          </m:r>
                          <m:r>
                            <a:rPr lang="en-US" b="0" i="1" smtClean="0">
                              <a:latin typeface="Cambria Math"/>
                            </a:rPr>
                            <m:t>,</m:t>
                          </m:r>
                          <m:r>
                            <a:rPr lang="en-US" b="1" i="1" smtClean="0">
                              <a:latin typeface="Cambria Math"/>
                            </a:rPr>
                            <m:t>𝒚</m:t>
                          </m:r>
                        </m:e>
                      </m:d>
                      <m:r>
                        <a:rPr lang="en-US" b="0" i="1" smtClean="0">
                          <a:latin typeface="Cambria Math"/>
                        </a:rPr>
                        <m:t>=</m:t>
                      </m:r>
                      <m:rad>
                        <m:radPr>
                          <m:degHide m:val="on"/>
                          <m:ctrlPr>
                            <a:rPr lang="en-US" b="0" i="1" smtClean="0">
                              <a:latin typeface="Cambria Math" panose="02040503050406030204" pitchFamily="18" charset="0"/>
                            </a:rPr>
                          </m:ctrlPr>
                        </m:radPr>
                        <m:deg/>
                        <m:e>
                          <m:nary>
                            <m:naryPr>
                              <m:chr m:val="∑"/>
                              <m:ctrlPr>
                                <a:rPr lang="en-US" b="0" i="1" smtClean="0">
                                  <a:latin typeface="Cambria Math" panose="02040503050406030204" pitchFamily="18" charset="0"/>
                                </a:rPr>
                              </m:ctrlPr>
                            </m:naryPr>
                            <m:sub>
                              <m:r>
                                <a:rPr lang="en-US" b="0" i="1" smtClean="0">
                                  <a:latin typeface="Cambria Math"/>
                                </a:rPr>
                                <m:t>𝑘</m:t>
                              </m:r>
                              <m:r>
                                <a:rPr lang="en-US" b="0" i="1" smtClean="0">
                                  <a:latin typeface="Cambria Math"/>
                                </a:rPr>
                                <m:t>=1</m:t>
                              </m:r>
                            </m:sub>
                            <m:sup>
                              <m:r>
                                <a:rPr lang="en-US" b="0" i="1" smtClean="0">
                                  <a:latin typeface="Cambria Math"/>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𝑘</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𝑘</m:t>
                                          </m:r>
                                        </m:sub>
                                      </m:sSub>
                                    </m:e>
                                  </m:d>
                                </m:e>
                                <m:sup>
                                  <m:r>
                                    <a:rPr lang="en-US" b="0" i="1" smtClean="0">
                                      <a:latin typeface="Cambria Math"/>
                                    </a:rPr>
                                    <m:t>2</m:t>
                                  </m:r>
                                </m:sup>
                              </m:sSup>
                            </m:e>
                          </m:nary>
                        </m:e>
                      </m:rad>
                    </m:oMath>
                  </m:oMathPara>
                </a14:m>
                <a:endParaRPr lang="en-US" sz="2000" dirty="0"/>
              </a:p>
              <a:p>
                <a:pPr marL="0" indent="0">
                  <a:buNone/>
                </a:pPr>
                <a:r>
                  <a:rPr lang="en-US" dirty="0"/>
                  <a:t> where </a:t>
                </a:r>
                <a14:m>
                  <m:oMath xmlns:m="http://schemas.openxmlformats.org/officeDocument/2006/math">
                    <m:r>
                      <a:rPr lang="en-US" sz="2400" i="1" dirty="0" smtClean="0">
                        <a:latin typeface="Cambria Math" panose="02040503050406030204" pitchFamily="18" charset="0"/>
                        <a:ea typeface="Calibri" panose="020F0502020204030204" pitchFamily="34" charset="0"/>
                      </a:rPr>
                      <m:t>𝑛</m:t>
                    </m:r>
                  </m:oMath>
                </a14:m>
                <a:r>
                  <a:rPr lang="en-US" sz="2400" dirty="0">
                    <a:latin typeface="Calibri" panose="020F0502020204030204" pitchFamily="34" charset="0"/>
                    <a:ea typeface="Calibri" panose="020F0502020204030204" pitchFamily="34" charset="0"/>
                  </a:rPr>
                  <a:t> is the number of dimensions, </a:t>
                </a:r>
                <a14:m>
                  <m:oMath xmlns:m="http://schemas.openxmlformats.org/officeDocument/2006/math">
                    <m:r>
                      <a:rPr lang="en-US" sz="2400" b="1" i="1" dirty="0" smtClean="0">
                        <a:latin typeface="Cambria Math" panose="02040503050406030204" pitchFamily="18" charset="0"/>
                        <a:ea typeface="Calibri" panose="020F0502020204030204" pitchFamily="34" charset="0"/>
                      </a:rPr>
                      <m:t>𝒙</m:t>
                    </m:r>
                    <m:r>
                      <a:rPr lang="en-US" sz="2400" i="1" baseline="-25000" dirty="0">
                        <a:latin typeface="Cambria Math" panose="02040503050406030204" pitchFamily="18" charset="0"/>
                        <a:ea typeface="Calibri" panose="020F0502020204030204" pitchFamily="34" charset="0"/>
                      </a:rPr>
                      <m:t>𝑘</m:t>
                    </m:r>
                  </m:oMath>
                </a14:m>
                <a:r>
                  <a:rPr lang="en-US" sz="2400" dirty="0">
                    <a:latin typeface="Calibri" panose="020F0502020204030204" pitchFamily="34" charset="0"/>
                    <a:ea typeface="Calibri" panose="020F0502020204030204" pitchFamily="34" charset="0"/>
                  </a:rPr>
                  <a:t> and </a:t>
                </a:r>
                <a14:m>
                  <m:oMath xmlns:m="http://schemas.openxmlformats.org/officeDocument/2006/math">
                    <m:r>
                      <a:rPr lang="en-US" sz="2400" b="1" i="1" dirty="0" smtClean="0">
                        <a:latin typeface="Cambria Math" panose="02040503050406030204" pitchFamily="18" charset="0"/>
                        <a:ea typeface="Calibri" panose="020F0502020204030204" pitchFamily="34" charset="0"/>
                      </a:rPr>
                      <m:t>𝒚</m:t>
                    </m:r>
                    <m:r>
                      <a:rPr lang="en-US" sz="2400" i="1" baseline="-25000" dirty="0" err="1">
                        <a:latin typeface="Cambria Math" panose="02040503050406030204" pitchFamily="18" charset="0"/>
                        <a:ea typeface="Calibri" panose="020F0502020204030204" pitchFamily="34" charset="0"/>
                      </a:rPr>
                      <m:t>𝑘</m:t>
                    </m:r>
                  </m:oMath>
                </a14:m>
                <a:r>
                  <a:rPr lang="en-US" sz="2400" dirty="0">
                    <a:latin typeface="Calibri" panose="020F0502020204030204" pitchFamily="34" charset="0"/>
                    <a:ea typeface="Calibri" panose="020F0502020204030204" pitchFamily="34" charset="0"/>
                  </a:rPr>
                  <a:t> are, respectively, the </a:t>
                </a:r>
                <a:r>
                  <a:rPr lang="en-US" sz="2400" i="1" dirty="0">
                    <a:latin typeface="Calibri" panose="020F0502020204030204" pitchFamily="34" charset="0"/>
                    <a:ea typeface="Calibri" panose="020F0502020204030204" pitchFamily="34" charset="0"/>
                  </a:rPr>
                  <a:t>k</a:t>
                </a:r>
                <a:r>
                  <a:rPr lang="en-US" sz="2400" dirty="0">
                    <a:latin typeface="Calibri" panose="020F0502020204030204" pitchFamily="34" charset="0"/>
                    <a:ea typeface="Calibri" panose="020F0502020204030204" pitchFamily="34" charset="0"/>
                  </a:rPr>
                  <a:t>-</a:t>
                </a:r>
                <a:r>
                  <a:rPr lang="en-US" sz="2400" dirty="0" err="1">
                    <a:latin typeface="Calibri" panose="020F0502020204030204" pitchFamily="34" charset="0"/>
                    <a:ea typeface="Calibri" panose="020F0502020204030204" pitchFamily="34" charset="0"/>
                  </a:rPr>
                  <a:t>th</a:t>
                </a:r>
                <a:r>
                  <a:rPr lang="en-US" sz="2400" dirty="0">
                    <a:latin typeface="Calibri" panose="020F0502020204030204" pitchFamily="34" charset="0"/>
                    <a:ea typeface="Calibri" panose="020F0502020204030204" pitchFamily="34" charset="0"/>
                  </a:rPr>
                  <a:t> attributes of </a:t>
                </a:r>
                <a14:m>
                  <m:oMath xmlns:m="http://schemas.openxmlformats.org/officeDocument/2006/math">
                    <m:r>
                      <a:rPr lang="en-US" sz="2400" b="1" i="1" dirty="0" smtClean="0">
                        <a:latin typeface="Cambria Math" panose="02040503050406030204" pitchFamily="18" charset="0"/>
                        <a:ea typeface="Calibri" panose="020F0502020204030204" pitchFamily="34" charset="0"/>
                      </a:rPr>
                      <m:t>𝒙</m:t>
                    </m:r>
                  </m:oMath>
                </a14:m>
                <a:r>
                  <a:rPr lang="en-US" sz="2400" dirty="0">
                    <a:latin typeface="Calibri" panose="020F0502020204030204" pitchFamily="34" charset="0"/>
                    <a:ea typeface="Calibri" panose="020F0502020204030204" pitchFamily="34" charset="0"/>
                  </a:rPr>
                  <a:t> and </a:t>
                </a:r>
                <a14:m>
                  <m:oMath xmlns:m="http://schemas.openxmlformats.org/officeDocument/2006/math">
                    <m:r>
                      <a:rPr lang="en-US" sz="2400" b="1" i="1" dirty="0" smtClean="0">
                        <a:latin typeface="Cambria Math" panose="02040503050406030204" pitchFamily="18" charset="0"/>
                        <a:ea typeface="Calibri" panose="020F0502020204030204" pitchFamily="34" charset="0"/>
                      </a:rPr>
                      <m:t>𝒚</m:t>
                    </m:r>
                  </m:oMath>
                </a14:m>
                <a:r>
                  <a:rPr lang="en-US" sz="2400" dirty="0">
                    <a:latin typeface="Calibri" panose="020F0502020204030204" pitchFamily="34" charset="0"/>
                    <a:ea typeface="Calibri" panose="020F0502020204030204" pitchFamily="34"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49" t="-1720" r="-905"/>
                </a:stretch>
              </a:blipFill>
            </p:spPr>
            <p:txBody>
              <a:bodyPr/>
              <a:lstStyle/>
              <a:p>
                <a:r>
                  <a:rPr lang="zh-CN" altLang="en-US">
                    <a:noFill/>
                  </a:rPr>
                  <a:t> </a:t>
                </a:r>
              </a:p>
            </p:txBody>
          </p:sp>
        </mc:Fallback>
      </mc:AlternateContent>
      <p:sp>
        <p:nvSpPr>
          <p:cNvPr id="2" name="日期占位符 1"/>
          <p:cNvSpPr>
            <a:spLocks noGrp="1"/>
          </p:cNvSpPr>
          <p:nvPr>
            <p:ph type="dt" sz="half" idx="4294967295"/>
          </p:nvPr>
        </p:nvSpPr>
        <p:spPr/>
        <p:txBody>
          <a:bodyPr/>
          <a:lstStyle/>
          <a:p>
            <a:pPr>
              <a:defRPr/>
            </a:pPr>
            <a:fld id="{166FAEB4-0ED2-4204-908E-718F88FC99AA}" type="datetime1">
              <a:rPr lang="zh-CN" altLang="en-US"/>
              <a:pPr>
                <a:defRPr/>
              </a:pPr>
              <a:t>2023/12/29</a:t>
            </a:fld>
            <a:endParaRPr lang="en-US" dirty="0"/>
          </a:p>
        </p:txBody>
      </p:sp>
      <p:sp>
        <p:nvSpPr>
          <p:cNvPr id="4" name="页脚占位符 3"/>
          <p:cNvSpPr>
            <a:spLocks noGrp="1"/>
          </p:cNvSpPr>
          <p:nvPr>
            <p:ph type="ftr" sz="quarter" idx="4294967295"/>
          </p:nvPr>
        </p:nvSpPr>
        <p:spPr/>
        <p:txBody>
          <a:bodyPr/>
          <a:lstStyle/>
          <a:p>
            <a:r>
              <a:rPr lang="en-US" altLang="zh-CN" cap="all" dirty="0">
                <a:solidFill>
                  <a:srgbClr val="FFFFFF"/>
                </a:solidFill>
                <a:latin typeface="Calibri" panose="020F0502020204030204"/>
              </a:rPr>
              <a:t>Pattern recognition</a:t>
            </a:r>
          </a:p>
        </p:txBody>
      </p:sp>
      <p:sp>
        <p:nvSpPr>
          <p:cNvPr id="5" name="灯片编号占位符 4"/>
          <p:cNvSpPr>
            <a:spLocks noGrp="1"/>
          </p:cNvSpPr>
          <p:nvPr>
            <p:ph type="sldNum" sz="quarter" idx="4294967295"/>
          </p:nvPr>
        </p:nvSpPr>
        <p:spPr/>
        <p:txBody>
          <a:bodyPr/>
          <a:lstStyle/>
          <a:p>
            <a:pPr>
              <a:defRPr/>
            </a:pPr>
            <a:fld id="{54796172-98FC-4C90-A1E3-8A0166B2536C}" type="slidenum">
              <a:rPr lang="en-US" smtClean="0"/>
              <a:pPr>
                <a:defRPr/>
              </a:pPr>
              <a:t>80</a:t>
            </a:fld>
            <a:endParaRPr lang="en-US" dirty="0"/>
          </a:p>
        </p:txBody>
      </p:sp>
    </p:spTree>
    <p:extLst>
      <p:ext uri="{BB962C8B-B14F-4D97-AF65-F5344CB8AC3E}">
        <p14:creationId xmlns:p14="http://schemas.microsoft.com/office/powerpoint/2010/main" val="3071354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itle 2"/>
          <p:cNvSpPr>
            <a:spLocks noGrp="1"/>
          </p:cNvSpPr>
          <p:nvPr>
            <p:ph type="title"/>
          </p:nvPr>
        </p:nvSpPr>
        <p:spPr/>
        <p:txBody>
          <a:bodyPr/>
          <a:lstStyle/>
          <a:p>
            <a:pPr eaLnBrk="1" hangingPunct="1"/>
            <a:r>
              <a:rPr lang="en-US" altLang="zh-CN" dirty="0"/>
              <a:t>Metric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Euclidean distance measure is generalized by the </a:t>
                </a:r>
                <a:r>
                  <a:rPr lang="en-US" dirty="0" err="1"/>
                  <a:t>Minkowski</a:t>
                </a:r>
                <a:r>
                  <a:rPr lang="en-US" dirty="0"/>
                  <a:t> distance metric as follows:</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a:rPr>
                        <m:t>𝑑</m:t>
                      </m:r>
                      <m:d>
                        <m:dPr>
                          <m:ctrlPr>
                            <a:rPr lang="en-US" b="0" i="1" smtClean="0">
                              <a:latin typeface="Cambria Math" panose="02040503050406030204" pitchFamily="18" charset="0"/>
                            </a:rPr>
                          </m:ctrlPr>
                        </m:dPr>
                        <m:e>
                          <m:r>
                            <a:rPr lang="en-US" b="1" i="1" smtClean="0">
                              <a:latin typeface="Cambria Math"/>
                            </a:rPr>
                            <m:t>𝒙</m:t>
                          </m:r>
                          <m:r>
                            <a:rPr lang="en-US" b="0" i="1" smtClean="0">
                              <a:latin typeface="Cambria Math"/>
                            </a:rPr>
                            <m:t>,</m:t>
                          </m:r>
                          <m:r>
                            <a:rPr lang="en-US" b="1" i="1" smtClean="0">
                              <a:latin typeface="Cambria Math"/>
                            </a:rPr>
                            <m:t>𝒚</m:t>
                          </m:r>
                        </m:e>
                      </m:d>
                      <m:r>
                        <a:rPr lang="en-US" b="0" i="1" smtClean="0">
                          <a:latin typeface="Cambria Math"/>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a:rPr lang="en-US" b="0" i="1" smtClean="0">
                                      <a:latin typeface="Cambria Math"/>
                                    </a:rPr>
                                    <m:t>𝑘</m:t>
                                  </m:r>
                                  <m:r>
                                    <a:rPr lang="en-US" b="0" i="1" smtClean="0">
                                      <a:latin typeface="Cambria Math"/>
                                    </a:rPr>
                                    <m:t>=1</m:t>
                                  </m:r>
                                </m:sub>
                                <m:sup>
                                  <m:r>
                                    <a:rPr lang="en-US" b="0" i="1" smtClean="0">
                                      <a:latin typeface="Cambria Math"/>
                                    </a:rPr>
                                    <m:t>𝑛</m:t>
                                  </m:r>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𝑘</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𝑘</m:t>
                                              </m:r>
                                            </m:sub>
                                          </m:sSub>
                                        </m:e>
                                      </m:d>
                                    </m:e>
                                    <m:sup>
                                      <m:r>
                                        <a:rPr lang="en-US" b="0" i="1" smtClean="0">
                                          <a:latin typeface="Cambria Math"/>
                                        </a:rPr>
                                        <m:t>𝑟</m:t>
                                      </m:r>
                                    </m:sup>
                                  </m:sSup>
                                </m:e>
                              </m:nary>
                            </m:e>
                          </m:d>
                        </m:e>
                        <m:sup>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𝑟</m:t>
                              </m:r>
                            </m:den>
                          </m:f>
                        </m:sup>
                      </m:sSup>
                    </m:oMath>
                  </m:oMathPara>
                </a14:m>
                <a:endParaRPr lang="en-US" sz="2000" dirty="0"/>
              </a:p>
              <a:p>
                <a:r>
                  <a:rPr lang="en-US" dirty="0"/>
                  <a:t>Three most common examples of </a:t>
                </a:r>
                <a:r>
                  <a:rPr lang="en-US" dirty="0" err="1"/>
                  <a:t>Minkowski</a:t>
                </a:r>
                <a:r>
                  <a:rPr lang="en-US" dirty="0"/>
                  <a:t> distances are</a:t>
                </a:r>
              </a:p>
              <a:p>
                <a:pPr lvl="1"/>
                <a14:m>
                  <m:oMath xmlns:m="http://schemas.openxmlformats.org/officeDocument/2006/math">
                    <m:r>
                      <a:rPr lang="en-US" i="1" dirty="0" smtClean="0">
                        <a:latin typeface="Cambria Math" panose="02040503050406030204" pitchFamily="18" charset="0"/>
                        <a:ea typeface="Calibri" panose="020F0502020204030204" pitchFamily="34" charset="0"/>
                      </a:rPr>
                      <m:t>𝑟</m:t>
                    </m:r>
                    <m:r>
                      <a:rPr lang="en-US" i="1" dirty="0" smtClean="0">
                        <a:latin typeface="Cambria Math" panose="02040503050406030204" pitchFamily="18" charset="0"/>
                        <a:ea typeface="Calibri" panose="020F0502020204030204" pitchFamily="34" charset="0"/>
                      </a:rPr>
                      <m:t>=1</m:t>
                    </m:r>
                  </m:oMath>
                </a14:m>
                <a:r>
                  <a:rPr lang="en-US" dirty="0">
                    <a:latin typeface="Calibri" panose="020F0502020204030204" pitchFamily="34" charset="0"/>
                    <a:ea typeface="Calibri" panose="020F0502020204030204" pitchFamily="34" charset="0"/>
                  </a:rPr>
                  <a:t>: City block distance (</a:t>
                </a:r>
                <a:r>
                  <a:rPr lang="en-US" i="1" dirty="0">
                    <a:latin typeface="Calibri" panose="020F0502020204030204" pitchFamily="34" charset="0"/>
                    <a:ea typeface="Calibri" panose="020F0502020204030204" pitchFamily="34" charset="0"/>
                  </a:rPr>
                  <a:t>L</a:t>
                </a:r>
                <a:r>
                  <a:rPr lang="en-US" baseline="-25000" dirty="0">
                    <a:latin typeface="Calibri" panose="020F0502020204030204" pitchFamily="34" charset="0"/>
                    <a:ea typeface="Calibri" panose="020F0502020204030204" pitchFamily="34" charset="0"/>
                  </a:rPr>
                  <a:t>1</a:t>
                </a:r>
                <a:r>
                  <a:rPr lang="en-US" dirty="0">
                    <a:latin typeface="Calibri" panose="020F0502020204030204" pitchFamily="34" charset="0"/>
                    <a:ea typeface="Calibri" panose="020F0502020204030204" pitchFamily="34" charset="0"/>
                  </a:rPr>
                  <a:t> norm)</a:t>
                </a:r>
              </a:p>
              <a:p>
                <a:pPr lvl="1"/>
                <a14:m>
                  <m:oMath xmlns:m="http://schemas.openxmlformats.org/officeDocument/2006/math">
                    <m:r>
                      <a:rPr lang="en-US" i="1" dirty="0" smtClean="0">
                        <a:latin typeface="Cambria Math" panose="02040503050406030204" pitchFamily="18" charset="0"/>
                        <a:ea typeface="Calibri" panose="020F0502020204030204" pitchFamily="34" charset="0"/>
                      </a:rPr>
                      <m:t>𝑟</m:t>
                    </m:r>
                    <m:r>
                      <a:rPr lang="en-US" i="1" dirty="0" smtClean="0">
                        <a:latin typeface="Cambria Math" panose="02040503050406030204" pitchFamily="18" charset="0"/>
                        <a:ea typeface="Calibri" panose="020F0502020204030204" pitchFamily="34" charset="0"/>
                      </a:rPr>
                      <m:t>=2</m:t>
                    </m:r>
                  </m:oMath>
                </a14:m>
                <a:r>
                  <a:rPr lang="en-US" dirty="0">
                    <a:latin typeface="Calibri" panose="020F0502020204030204" pitchFamily="34" charset="0"/>
                    <a:ea typeface="Calibri" panose="020F0502020204030204" pitchFamily="34" charset="0"/>
                  </a:rPr>
                  <a:t>: Euclidean distance (</a:t>
                </a:r>
                <a:r>
                  <a:rPr lang="en-US" i="1" dirty="0">
                    <a:latin typeface="Calibri" panose="020F0502020204030204" pitchFamily="34" charset="0"/>
                    <a:ea typeface="Calibri" panose="020F0502020204030204" pitchFamily="34" charset="0"/>
                  </a:rPr>
                  <a:t>L</a:t>
                </a:r>
                <a:r>
                  <a:rPr lang="en-US" baseline="-25000" dirty="0">
                    <a:latin typeface="Calibri" panose="020F0502020204030204" pitchFamily="34" charset="0"/>
                    <a:ea typeface="Calibri" panose="020F0502020204030204" pitchFamily="34" charset="0"/>
                  </a:rPr>
                  <a:t>2</a:t>
                </a:r>
                <a:r>
                  <a:rPr lang="en-US" dirty="0">
                    <a:latin typeface="Calibri" panose="020F0502020204030204" pitchFamily="34" charset="0"/>
                    <a:ea typeface="Calibri" panose="020F0502020204030204" pitchFamily="34" charset="0"/>
                  </a:rPr>
                  <a:t> norm)</a:t>
                </a:r>
              </a:p>
              <a:p>
                <a:pPr lvl="1"/>
                <a14:m>
                  <m:oMath xmlns:m="http://schemas.openxmlformats.org/officeDocument/2006/math">
                    <m:r>
                      <a:rPr lang="en-US" i="1" dirty="0" smtClean="0">
                        <a:latin typeface="Cambria Math" panose="02040503050406030204" pitchFamily="18" charset="0"/>
                        <a:ea typeface="Calibri" panose="020F0502020204030204" pitchFamily="34" charset="0"/>
                      </a:rPr>
                      <m:t>𝑟</m:t>
                    </m:r>
                    <m:r>
                      <a:rPr lang="en-US" i="1" dirty="0" smtClean="0">
                        <a:latin typeface="Cambria Math" panose="02040503050406030204" pitchFamily="18" charset="0"/>
                        <a:ea typeface="Calibri" panose="020F0502020204030204" pitchFamily="34" charset="0"/>
                      </a:rPr>
                      <m:t>=∞</m:t>
                    </m:r>
                  </m:oMath>
                </a14:m>
                <a:r>
                  <a:rPr lang="en-US" dirty="0">
                    <a:latin typeface="Calibri" panose="020F0502020204030204" pitchFamily="34" charset="0"/>
                    <a:ea typeface="Calibri" panose="020F0502020204030204" pitchFamily="34" charset="0"/>
                  </a:rPr>
                  <a:t>: </a:t>
                </a:r>
                <a:r>
                  <a:rPr lang="en-US" dirty="0" err="1">
                    <a:latin typeface="Calibri" panose="020F0502020204030204" pitchFamily="34" charset="0"/>
                    <a:ea typeface="Calibri" panose="020F0502020204030204" pitchFamily="34" charset="0"/>
                  </a:rPr>
                  <a:t>Supremum</a:t>
                </a:r>
                <a:r>
                  <a:rPr lang="en-US" dirty="0">
                    <a:latin typeface="Calibri" panose="020F0502020204030204" pitchFamily="34" charset="0"/>
                    <a:ea typeface="Calibri" panose="020F0502020204030204" pitchFamily="34" charset="0"/>
                  </a:rPr>
                  <a:t> distance (</a:t>
                </a:r>
                <a:r>
                  <a:rPr lang="en-US" i="1" dirty="0" err="1">
                    <a:latin typeface="Calibri" panose="020F0502020204030204" pitchFamily="34" charset="0"/>
                    <a:ea typeface="Calibri" panose="020F0502020204030204" pitchFamily="34" charset="0"/>
                  </a:rPr>
                  <a:t>L</a:t>
                </a:r>
                <a:r>
                  <a:rPr lang="en-US" baseline="-25000" dirty="0" err="1">
                    <a:latin typeface="Calibri" panose="020F0502020204030204" pitchFamily="34" charset="0"/>
                    <a:ea typeface="Calibri" panose="020F0502020204030204" pitchFamily="34" charset="0"/>
                  </a:rPr>
                  <a:t>max</a:t>
                </a:r>
                <a:r>
                  <a:rPr lang="en-US" dirty="0">
                    <a:latin typeface="Calibri" panose="020F0502020204030204" pitchFamily="34" charset="0"/>
                    <a:ea typeface="Calibri" panose="020F0502020204030204" pitchFamily="34" charset="0"/>
                  </a:rPr>
                  <a:t> or </a:t>
                </a:r>
                <a:r>
                  <a:rPr lang="en-US" i="1" dirty="0">
                    <a:latin typeface="Calibri" panose="020F0502020204030204" pitchFamily="34" charset="0"/>
                    <a:ea typeface="Calibri" panose="020F0502020204030204" pitchFamily="34" charset="0"/>
                  </a:rPr>
                  <a:t>L</a:t>
                </a:r>
                <a:r>
                  <a:rPr lang="en-US" baseline="-25000" dirty="0">
                    <a:latin typeface="Calibri" panose="020F0502020204030204" pitchFamily="34" charset="0"/>
                    <a:ea typeface="Calibri" panose="020F0502020204030204" pitchFamily="34" charset="0"/>
                  </a:rPr>
                  <a:t>∞</a:t>
                </a:r>
                <a:r>
                  <a:rPr lang="en-US" dirty="0">
                    <a:latin typeface="Calibri" panose="020F0502020204030204" pitchFamily="34" charset="0"/>
                    <a:ea typeface="Calibri" panose="020F0502020204030204" pitchFamily="34" charset="0"/>
                  </a:rPr>
                  <a:t> norm), which is the maximum difference between any attribute of the objects.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1606"/>
                </a:stretch>
              </a:blipFill>
            </p:spPr>
            <p:txBody>
              <a:bodyPr/>
              <a:lstStyle/>
              <a:p>
                <a:r>
                  <a:rPr lang="zh-CN" altLang="en-US">
                    <a:noFill/>
                  </a:rPr>
                  <a:t> </a:t>
                </a:r>
              </a:p>
            </p:txBody>
          </p:sp>
        </mc:Fallback>
      </mc:AlternateContent>
      <p:sp>
        <p:nvSpPr>
          <p:cNvPr id="4" name="日期占位符 3"/>
          <p:cNvSpPr>
            <a:spLocks noGrp="1"/>
          </p:cNvSpPr>
          <p:nvPr>
            <p:ph type="dt" sz="half" idx="4294967295"/>
          </p:nvPr>
        </p:nvSpPr>
        <p:spPr/>
        <p:txBody>
          <a:bodyPr/>
          <a:lstStyle/>
          <a:p>
            <a:pPr>
              <a:defRPr/>
            </a:pPr>
            <a:fld id="{166FAEB4-0ED2-4204-908E-718F88FC99AA}" type="datetime1">
              <a:rPr lang="zh-CN" altLang="en-US"/>
              <a:pPr>
                <a:defRPr/>
              </a:pPr>
              <a:t>2023/12/29</a:t>
            </a:fld>
            <a:endParaRPr lang="en-US" dirty="0"/>
          </a:p>
        </p:txBody>
      </p:sp>
      <p:sp>
        <p:nvSpPr>
          <p:cNvPr id="5" name="页脚占位符 4"/>
          <p:cNvSpPr>
            <a:spLocks noGrp="1"/>
          </p:cNvSpPr>
          <p:nvPr>
            <p:ph type="ftr" sz="quarter" idx="4294967295"/>
          </p:nvPr>
        </p:nvSpPr>
        <p:spPr/>
        <p:txBody>
          <a:bodyPr/>
          <a:lstStyle/>
          <a:p>
            <a:r>
              <a:rPr lang="en-US" altLang="zh-CN" cap="all" dirty="0">
                <a:solidFill>
                  <a:srgbClr val="FFFFFF"/>
                </a:solidFill>
                <a:latin typeface="Calibri" panose="020F0502020204030204"/>
              </a:rPr>
              <a:t>Pattern recognition</a:t>
            </a:r>
          </a:p>
        </p:txBody>
      </p:sp>
      <p:sp>
        <p:nvSpPr>
          <p:cNvPr id="6" name="灯片编号占位符 5"/>
          <p:cNvSpPr>
            <a:spLocks noGrp="1"/>
          </p:cNvSpPr>
          <p:nvPr>
            <p:ph type="sldNum" sz="quarter" idx="4294967295"/>
          </p:nvPr>
        </p:nvSpPr>
        <p:spPr/>
        <p:txBody>
          <a:bodyPr/>
          <a:lstStyle/>
          <a:p>
            <a:pPr>
              <a:defRPr/>
            </a:pPr>
            <a:fld id="{54796172-98FC-4C90-A1E3-8A0166B2536C}" type="slidenum">
              <a:rPr lang="en-US" smtClean="0"/>
              <a:pPr>
                <a:defRPr/>
              </a:pPr>
              <a:t>81</a:t>
            </a:fld>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8220" t="4364" r="21017" b="8942"/>
          <a:stretch/>
        </p:blipFill>
        <p:spPr>
          <a:xfrm>
            <a:off x="8458056" y="4291542"/>
            <a:ext cx="1464112" cy="2088965"/>
          </a:xfrm>
          <a:prstGeom prst="rect">
            <a:avLst/>
          </a:prstGeom>
        </p:spPr>
      </p:pic>
    </p:spTree>
    <p:extLst>
      <p:ext uri="{BB962C8B-B14F-4D97-AF65-F5344CB8AC3E}">
        <p14:creationId xmlns:p14="http://schemas.microsoft.com/office/powerpoint/2010/main" val="44606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itle 2"/>
          <p:cNvSpPr>
            <a:spLocks noGrp="1"/>
          </p:cNvSpPr>
          <p:nvPr>
            <p:ph type="title"/>
          </p:nvPr>
        </p:nvSpPr>
        <p:spPr/>
        <p:txBody>
          <a:bodyPr/>
          <a:lstStyle/>
          <a:p>
            <a:pPr eaLnBrk="1" hangingPunct="1"/>
            <a:r>
              <a:rPr lang="en-US" altLang="zh-CN" dirty="0"/>
              <a:t>Metric</a:t>
            </a:r>
            <a:endParaRPr lang="en-US" dirty="0"/>
          </a:p>
        </p:txBody>
      </p:sp>
      <mc:AlternateContent xmlns:mc="http://schemas.openxmlformats.org/markup-compatibility/2006" xmlns:a14="http://schemas.microsoft.com/office/drawing/2010/main">
        <mc:Choice Requires="a14">
          <p:sp>
            <p:nvSpPr>
              <p:cNvPr id="72706" name="Content Placeholder 1"/>
              <p:cNvSpPr>
                <a:spLocks noGrp="1"/>
              </p:cNvSpPr>
              <p:nvPr>
                <p:ph idx="1"/>
              </p:nvPr>
            </p:nvSpPr>
            <p:spPr/>
            <p:txBody>
              <a:bodyPr/>
              <a:lstStyle/>
              <a:p>
                <a:pPr eaLnBrk="1" hangingPunct="1"/>
                <a:r>
                  <a:rPr lang="en-US" dirty="0"/>
                  <a:t>A distance measure has some well-known properties</a:t>
                </a:r>
              </a:p>
              <a:p>
                <a:pPr lvl="1" eaLnBrk="1" hangingPunct="1"/>
                <a:r>
                  <a:rPr lang="en-US" sz="2200" dirty="0">
                    <a:latin typeface="Calibri" panose="020F0502020204030204" pitchFamily="34" charset="0"/>
                    <a:ea typeface="Calibri" panose="020F0502020204030204" pitchFamily="34" charset="0"/>
                  </a:rPr>
                  <a:t>Positivity</a:t>
                </a:r>
              </a:p>
              <a:p>
                <a:pPr marL="722313" lvl="2" indent="-338138"/>
                <a:r>
                  <a:rPr lang="en-US" sz="2000" i="1" dirty="0">
                    <a:latin typeface="Calibri" panose="020F0502020204030204" pitchFamily="34" charset="0"/>
                    <a:ea typeface="Calibri" panose="020F0502020204030204" pitchFamily="34" charset="0"/>
                  </a:rPr>
                  <a:t> </a:t>
                </a:r>
                <a14:m>
                  <m:oMath xmlns:m="http://schemas.openxmlformats.org/officeDocument/2006/math">
                    <m:r>
                      <a:rPr lang="en-US" sz="2000" i="1" dirty="0" smtClean="0">
                        <a:latin typeface="Cambria Math" panose="02040503050406030204" pitchFamily="18" charset="0"/>
                        <a:ea typeface="Calibri" panose="020F0502020204030204" pitchFamily="34" charset="0"/>
                      </a:rPr>
                      <m:t>𝑑</m:t>
                    </m:r>
                    <m:r>
                      <a:rPr lang="en-US" sz="2000" i="1" dirty="0" smtClean="0">
                        <a:latin typeface="Cambria Math" panose="02040503050406030204" pitchFamily="18" charset="0"/>
                        <a:ea typeface="Calibri" panose="020F0502020204030204" pitchFamily="34" charset="0"/>
                      </a:rPr>
                      <m:t>(</m:t>
                    </m:r>
                    <m:r>
                      <a:rPr lang="en-US" sz="2000" b="1" i="1" dirty="0">
                        <a:latin typeface="Cambria Math" panose="02040503050406030204" pitchFamily="18" charset="0"/>
                        <a:ea typeface="Calibri" panose="020F0502020204030204" pitchFamily="34" charset="0"/>
                      </a:rPr>
                      <m:t>𝒙</m:t>
                    </m:r>
                    <m:r>
                      <a:rPr lang="en-US" sz="2000" i="1" dirty="0">
                        <a:latin typeface="Cambria Math" panose="02040503050406030204" pitchFamily="18" charset="0"/>
                        <a:ea typeface="Calibri" panose="020F0502020204030204" pitchFamily="34" charset="0"/>
                      </a:rPr>
                      <m:t>,</m:t>
                    </m:r>
                    <m:r>
                      <a:rPr lang="en-US" sz="2000" b="1" i="1" dirty="0">
                        <a:latin typeface="Cambria Math" panose="02040503050406030204" pitchFamily="18" charset="0"/>
                        <a:ea typeface="Calibri" panose="020F0502020204030204" pitchFamily="34" charset="0"/>
                      </a:rPr>
                      <m:t> </m:t>
                    </m:r>
                    <m:r>
                      <a:rPr lang="en-US" sz="2000" b="1" i="1" dirty="0">
                        <a:latin typeface="Cambria Math" panose="02040503050406030204" pitchFamily="18" charset="0"/>
                        <a:ea typeface="Calibri" panose="020F0502020204030204" pitchFamily="34" charset="0"/>
                      </a:rPr>
                      <m:t>𝒚</m:t>
                    </m:r>
                    <m:r>
                      <a:rPr lang="en-US" sz="2000" i="1" dirty="0">
                        <a:latin typeface="Cambria Math" panose="02040503050406030204" pitchFamily="18" charset="0"/>
                        <a:ea typeface="Calibri" panose="020F0502020204030204" pitchFamily="34" charset="0"/>
                      </a:rPr>
                      <m:t>) ≥ 0 </m:t>
                    </m:r>
                  </m:oMath>
                </a14:m>
                <a:r>
                  <a:rPr lang="en-US" sz="2000" dirty="0">
                    <a:latin typeface="Calibri" panose="020F0502020204030204" pitchFamily="34" charset="0"/>
                    <a:ea typeface="Calibri" panose="020F0502020204030204" pitchFamily="34" charset="0"/>
                  </a:rPr>
                  <a:t>for all </a:t>
                </a:r>
                <a14:m>
                  <m:oMath xmlns:m="http://schemas.openxmlformats.org/officeDocument/2006/math">
                    <m:r>
                      <a:rPr lang="en-US" sz="2000" b="1" i="1" dirty="0" smtClean="0">
                        <a:latin typeface="Cambria Math" panose="02040503050406030204" pitchFamily="18" charset="0"/>
                        <a:ea typeface="Calibri" panose="020F0502020204030204" pitchFamily="34" charset="0"/>
                      </a:rPr>
                      <m:t>𝒙</m:t>
                    </m:r>
                  </m:oMath>
                </a14:m>
                <a:r>
                  <a:rPr lang="en-US" sz="2000" dirty="0">
                    <a:latin typeface="Calibri" panose="020F0502020204030204" pitchFamily="34" charset="0"/>
                    <a:ea typeface="Calibri" panose="020F0502020204030204" pitchFamily="34" charset="0"/>
                  </a:rPr>
                  <a:t> and </a:t>
                </a:r>
                <a14:m>
                  <m:oMath xmlns:m="http://schemas.openxmlformats.org/officeDocument/2006/math">
                    <m:r>
                      <a:rPr lang="en-US" altLang="en-US" sz="2000" b="1" i="1" dirty="0" smtClean="0">
                        <a:latin typeface="Cambria Math" panose="02040503050406030204" pitchFamily="18" charset="0"/>
                        <a:ea typeface="Calibri" panose="020F0502020204030204" pitchFamily="34" charset="0"/>
                      </a:rPr>
                      <m:t>𝒚</m:t>
                    </m:r>
                  </m:oMath>
                </a14:m>
                <a:endParaRPr lang="en-US" altLang="en-US" sz="2000" b="1" i="1" dirty="0">
                  <a:latin typeface="Cambria Math" panose="02040503050406030204" pitchFamily="18" charset="0"/>
                  <a:ea typeface="Calibri" panose="020F0502020204030204" pitchFamily="34" charset="0"/>
                </a:endParaRPr>
              </a:p>
              <a:p>
                <a:pPr marL="722313" lvl="2" indent="-338138"/>
                <a14:m>
                  <m:oMath xmlns:m="http://schemas.openxmlformats.org/officeDocument/2006/math">
                    <m:r>
                      <a:rPr lang="en-US" sz="2000" i="1" dirty="0" smtClean="0">
                        <a:latin typeface="Cambria Math" panose="02040503050406030204" pitchFamily="18" charset="0"/>
                        <a:ea typeface="Calibri" panose="020F0502020204030204" pitchFamily="34" charset="0"/>
                      </a:rPr>
                      <m:t> </m:t>
                    </m:r>
                    <m:r>
                      <a:rPr lang="en-US" sz="2000" i="1" dirty="0" smtClean="0">
                        <a:latin typeface="Cambria Math" panose="02040503050406030204" pitchFamily="18" charset="0"/>
                        <a:ea typeface="Calibri" panose="020F0502020204030204" pitchFamily="34" charset="0"/>
                      </a:rPr>
                      <m:t>𝑑</m:t>
                    </m:r>
                    <m:r>
                      <a:rPr lang="en-US" sz="2000" i="1" dirty="0" smtClean="0">
                        <a:latin typeface="Cambria Math" panose="02040503050406030204" pitchFamily="18" charset="0"/>
                        <a:ea typeface="Calibri" panose="020F0502020204030204" pitchFamily="34" charset="0"/>
                      </a:rPr>
                      <m:t>(</m:t>
                    </m:r>
                    <m:r>
                      <a:rPr lang="en-US" sz="2000" b="1" i="1" dirty="0">
                        <a:latin typeface="Cambria Math" panose="02040503050406030204" pitchFamily="18" charset="0"/>
                        <a:ea typeface="Calibri" panose="020F0502020204030204" pitchFamily="34" charset="0"/>
                      </a:rPr>
                      <m:t>𝒙</m:t>
                    </m:r>
                    <m:r>
                      <a:rPr lang="en-US" sz="2000" i="1" dirty="0">
                        <a:latin typeface="Cambria Math" panose="02040503050406030204" pitchFamily="18" charset="0"/>
                        <a:ea typeface="Calibri" panose="020F0502020204030204" pitchFamily="34" charset="0"/>
                      </a:rPr>
                      <m:t>,</m:t>
                    </m:r>
                    <m:r>
                      <a:rPr lang="en-US" sz="2000" b="1" i="1" dirty="0">
                        <a:latin typeface="Cambria Math" panose="02040503050406030204" pitchFamily="18" charset="0"/>
                        <a:ea typeface="Calibri" panose="020F0502020204030204" pitchFamily="34" charset="0"/>
                      </a:rPr>
                      <m:t> </m:t>
                    </m:r>
                    <m:r>
                      <a:rPr lang="en-US" sz="2000" b="1" i="1" dirty="0">
                        <a:latin typeface="Cambria Math" panose="02040503050406030204" pitchFamily="18" charset="0"/>
                        <a:ea typeface="Calibri" panose="020F0502020204030204" pitchFamily="34" charset="0"/>
                      </a:rPr>
                      <m:t>𝒚</m:t>
                    </m:r>
                    <m:r>
                      <a:rPr lang="en-US" sz="2000" i="1" dirty="0">
                        <a:latin typeface="Cambria Math" panose="02040503050406030204" pitchFamily="18" charset="0"/>
                        <a:ea typeface="Calibri" panose="020F0502020204030204" pitchFamily="34" charset="0"/>
                      </a:rPr>
                      <m:t>) = 0 </m:t>
                    </m:r>
                  </m:oMath>
                </a14:m>
                <a:r>
                  <a:rPr lang="en-US" sz="2000" dirty="0">
                    <a:latin typeface="Calibri" panose="020F0502020204030204" pitchFamily="34" charset="0"/>
                    <a:ea typeface="Calibri" panose="020F0502020204030204" pitchFamily="34" charset="0"/>
                  </a:rPr>
                  <a:t>if and only if </a:t>
                </a:r>
                <a14:m>
                  <m:oMath xmlns:m="http://schemas.openxmlformats.org/officeDocument/2006/math">
                    <m:r>
                      <a:rPr lang="en-US" sz="2000" b="1" i="1" dirty="0" smtClean="0">
                        <a:latin typeface="Cambria Math" panose="02040503050406030204" pitchFamily="18" charset="0"/>
                        <a:ea typeface="Calibri" panose="020F0502020204030204" pitchFamily="34" charset="0"/>
                      </a:rPr>
                      <m:t>𝒙</m:t>
                    </m:r>
                    <m:r>
                      <a:rPr lang="en-US" sz="2000" b="1" i="1" dirty="0" smtClean="0">
                        <a:latin typeface="Cambria Math" panose="02040503050406030204" pitchFamily="18" charset="0"/>
                        <a:ea typeface="Calibri" panose="020F0502020204030204" pitchFamily="34" charset="0"/>
                      </a:rPr>
                      <m:t> </m:t>
                    </m:r>
                    <m:r>
                      <a:rPr lang="en-US" sz="2000" i="1" dirty="0">
                        <a:latin typeface="Cambria Math" panose="02040503050406030204" pitchFamily="18" charset="0"/>
                        <a:ea typeface="Calibri" panose="020F0502020204030204" pitchFamily="34" charset="0"/>
                      </a:rPr>
                      <m:t>=</m:t>
                    </m:r>
                    <m:r>
                      <a:rPr lang="en-US" sz="2000" b="1" i="1" dirty="0">
                        <a:latin typeface="Cambria Math" panose="02040503050406030204" pitchFamily="18" charset="0"/>
                        <a:ea typeface="Calibri" panose="020F0502020204030204" pitchFamily="34" charset="0"/>
                      </a:rPr>
                      <m:t> </m:t>
                    </m:r>
                    <m:r>
                      <a:rPr lang="en-US" sz="2000" b="1" i="1" dirty="0">
                        <a:latin typeface="Cambria Math" panose="02040503050406030204" pitchFamily="18" charset="0"/>
                        <a:ea typeface="Calibri" panose="020F0502020204030204" pitchFamily="34" charset="0"/>
                      </a:rPr>
                      <m:t>𝒚</m:t>
                    </m:r>
                  </m:oMath>
                </a14:m>
                <a:endParaRPr lang="en-US" sz="2000" b="1" i="1" dirty="0">
                  <a:latin typeface="Calibri" panose="020F0502020204030204" pitchFamily="34" charset="0"/>
                  <a:ea typeface="Calibri" panose="020F0502020204030204" pitchFamily="34" charset="0"/>
                </a:endParaRPr>
              </a:p>
              <a:p>
                <a:pPr lvl="1" eaLnBrk="1" hangingPunct="1"/>
                <a:r>
                  <a:rPr lang="en-US" sz="2200" dirty="0">
                    <a:latin typeface="Calibri" panose="020F0502020204030204" pitchFamily="34" charset="0"/>
                    <a:ea typeface="Calibri" panose="020F0502020204030204" pitchFamily="34" charset="0"/>
                  </a:rPr>
                  <a:t>Symmetry</a:t>
                </a:r>
              </a:p>
              <a:p>
                <a:pPr marL="722313" lvl="2" indent="-338138"/>
                <a:r>
                  <a:rPr lang="en-US" altLang="en-US" sz="2000" i="1" dirty="0">
                    <a:latin typeface="Calibri" panose="020F0502020204030204" pitchFamily="34" charset="0"/>
                    <a:ea typeface="Calibri" panose="020F0502020204030204" pitchFamily="34" charset="0"/>
                  </a:rPr>
                  <a:t> </a:t>
                </a:r>
                <a14:m>
                  <m:oMath xmlns:m="http://schemas.openxmlformats.org/officeDocument/2006/math">
                    <m:r>
                      <a:rPr lang="en-US" altLang="en-US" sz="2000" i="1" dirty="0" smtClean="0">
                        <a:latin typeface="Cambria Math" panose="02040503050406030204" pitchFamily="18" charset="0"/>
                        <a:ea typeface="Calibri" panose="020F0502020204030204" pitchFamily="34" charset="0"/>
                      </a:rPr>
                      <m:t>𝑑</m:t>
                    </m:r>
                    <m:r>
                      <a:rPr lang="en-US" altLang="en-US" sz="2000" i="1" dirty="0" smtClean="0">
                        <a:latin typeface="Cambria Math" panose="02040503050406030204" pitchFamily="18" charset="0"/>
                        <a:ea typeface="Calibri" panose="020F0502020204030204" pitchFamily="34" charset="0"/>
                      </a:rPr>
                      <m:t>(</m:t>
                    </m:r>
                    <m:r>
                      <a:rPr lang="en-US" altLang="en-US" sz="2000" b="1" i="1" dirty="0" smtClean="0">
                        <a:latin typeface="Cambria Math" panose="02040503050406030204" pitchFamily="18" charset="0"/>
                        <a:ea typeface="Calibri" panose="020F0502020204030204" pitchFamily="34" charset="0"/>
                      </a:rPr>
                      <m:t>𝒙</m:t>
                    </m:r>
                    <m:r>
                      <a:rPr lang="en-US" altLang="en-US" sz="2000" i="1" dirty="0" smtClean="0">
                        <a:latin typeface="Cambria Math" panose="02040503050406030204" pitchFamily="18" charset="0"/>
                        <a:ea typeface="Calibri" panose="020F0502020204030204" pitchFamily="34" charset="0"/>
                      </a:rPr>
                      <m:t>,</m:t>
                    </m:r>
                    <m:r>
                      <a:rPr lang="en-US" altLang="en-US" sz="2000" i="1" dirty="0">
                        <a:latin typeface="Cambria Math" panose="02040503050406030204" pitchFamily="18" charset="0"/>
                        <a:ea typeface="Calibri" panose="020F0502020204030204" pitchFamily="34" charset="0"/>
                      </a:rPr>
                      <m:t> </m:t>
                    </m:r>
                    <m:r>
                      <a:rPr lang="en-US" altLang="en-US" sz="2000" b="1" i="1" dirty="0" smtClean="0">
                        <a:latin typeface="Cambria Math" panose="02040503050406030204" pitchFamily="18" charset="0"/>
                        <a:ea typeface="Calibri" panose="020F0502020204030204" pitchFamily="34" charset="0"/>
                      </a:rPr>
                      <m:t>𝒚</m:t>
                    </m:r>
                    <m:r>
                      <a:rPr lang="en-US" altLang="en-US" sz="2000" i="1" dirty="0">
                        <a:latin typeface="Cambria Math" panose="02040503050406030204" pitchFamily="18" charset="0"/>
                        <a:ea typeface="Calibri" panose="020F0502020204030204" pitchFamily="34" charset="0"/>
                      </a:rPr>
                      <m:t>) = </m:t>
                    </m:r>
                    <m:r>
                      <a:rPr lang="en-US" altLang="en-US" sz="2000" i="1" dirty="0" smtClean="0">
                        <a:latin typeface="Cambria Math" panose="02040503050406030204" pitchFamily="18" charset="0"/>
                        <a:ea typeface="Calibri" panose="020F0502020204030204" pitchFamily="34" charset="0"/>
                      </a:rPr>
                      <m:t>𝑑</m:t>
                    </m:r>
                    <m:r>
                      <a:rPr lang="en-US" altLang="en-US" sz="2000" i="1" dirty="0" smtClean="0">
                        <a:latin typeface="Cambria Math" panose="02040503050406030204" pitchFamily="18" charset="0"/>
                        <a:ea typeface="Calibri" panose="020F0502020204030204" pitchFamily="34" charset="0"/>
                      </a:rPr>
                      <m:t>(</m:t>
                    </m:r>
                    <m:r>
                      <a:rPr lang="en-US" altLang="en-US" sz="2000" b="1" i="1" dirty="0" smtClean="0">
                        <a:latin typeface="Cambria Math" panose="02040503050406030204" pitchFamily="18" charset="0"/>
                        <a:ea typeface="Calibri" panose="020F0502020204030204" pitchFamily="34" charset="0"/>
                      </a:rPr>
                      <m:t>𝒚</m:t>
                    </m:r>
                    <m:r>
                      <a:rPr lang="en-US" altLang="en-US" sz="2000" i="1" dirty="0" smtClean="0">
                        <a:latin typeface="Cambria Math" panose="02040503050406030204" pitchFamily="18" charset="0"/>
                        <a:ea typeface="Calibri" panose="020F0502020204030204" pitchFamily="34" charset="0"/>
                      </a:rPr>
                      <m:t>,</m:t>
                    </m:r>
                    <m:r>
                      <a:rPr lang="en-US" altLang="en-US" sz="2000" i="1" dirty="0">
                        <a:latin typeface="Cambria Math" panose="02040503050406030204" pitchFamily="18" charset="0"/>
                        <a:ea typeface="Calibri" panose="020F0502020204030204" pitchFamily="34" charset="0"/>
                      </a:rPr>
                      <m:t> </m:t>
                    </m:r>
                    <m:r>
                      <a:rPr lang="en-US" altLang="en-US" sz="2000" b="1" i="1" dirty="0" smtClean="0">
                        <a:latin typeface="Cambria Math" panose="02040503050406030204" pitchFamily="18" charset="0"/>
                        <a:ea typeface="Calibri" panose="020F0502020204030204" pitchFamily="34" charset="0"/>
                      </a:rPr>
                      <m:t>𝒙</m:t>
                    </m:r>
                    <m:r>
                      <a:rPr lang="en-US" altLang="en-US" sz="2000" i="1" dirty="0" smtClean="0">
                        <a:latin typeface="Cambria Math" panose="02040503050406030204" pitchFamily="18" charset="0"/>
                        <a:ea typeface="Calibri" panose="020F0502020204030204" pitchFamily="34" charset="0"/>
                      </a:rPr>
                      <m:t>)</m:t>
                    </m:r>
                    <m:r>
                      <a:rPr lang="en-US" altLang="en-US" sz="2000" i="1" dirty="0">
                        <a:latin typeface="Cambria Math" panose="02040503050406030204" pitchFamily="18" charset="0"/>
                        <a:ea typeface="Calibri" panose="020F0502020204030204" pitchFamily="34" charset="0"/>
                      </a:rPr>
                      <m:t> </m:t>
                    </m:r>
                  </m:oMath>
                </a14:m>
                <a:r>
                  <a:rPr lang="en-US" altLang="en-US" sz="2000" dirty="0">
                    <a:latin typeface="Calibri" panose="020F0502020204030204" pitchFamily="34" charset="0"/>
                    <a:ea typeface="Calibri" panose="020F0502020204030204" pitchFamily="34" charset="0"/>
                  </a:rPr>
                  <a:t>for all </a:t>
                </a:r>
                <a14:m>
                  <m:oMath xmlns:m="http://schemas.openxmlformats.org/officeDocument/2006/math">
                    <m:r>
                      <a:rPr lang="en-US" altLang="en-US" sz="2000" b="1" i="1" dirty="0" smtClean="0">
                        <a:latin typeface="Cambria Math" panose="02040503050406030204" pitchFamily="18" charset="0"/>
                        <a:ea typeface="Calibri" panose="020F0502020204030204" pitchFamily="34" charset="0"/>
                      </a:rPr>
                      <m:t>𝒙</m:t>
                    </m:r>
                  </m:oMath>
                </a14:m>
                <a:r>
                  <a:rPr lang="en-US" altLang="en-US" sz="2000" dirty="0">
                    <a:latin typeface="Calibri" panose="020F0502020204030204" pitchFamily="34" charset="0"/>
                    <a:ea typeface="Calibri" panose="020F0502020204030204" pitchFamily="34" charset="0"/>
                  </a:rPr>
                  <a:t> and </a:t>
                </a:r>
                <a14:m>
                  <m:oMath xmlns:m="http://schemas.openxmlformats.org/officeDocument/2006/math">
                    <m:r>
                      <a:rPr lang="en-US" altLang="en-US" sz="2000" b="1" i="1" dirty="0" smtClean="0">
                        <a:latin typeface="Cambria Math" panose="02040503050406030204" pitchFamily="18" charset="0"/>
                        <a:ea typeface="Calibri" panose="020F0502020204030204" pitchFamily="34" charset="0"/>
                      </a:rPr>
                      <m:t>𝒚</m:t>
                    </m:r>
                  </m:oMath>
                </a14:m>
                <a:r>
                  <a:rPr lang="en-US" altLang="en-US" sz="2000" i="1" dirty="0">
                    <a:latin typeface="Calibri" panose="020F0502020204030204" pitchFamily="34" charset="0"/>
                    <a:ea typeface="Calibri" panose="020F0502020204030204" pitchFamily="34" charset="0"/>
                  </a:rPr>
                  <a:t>.</a:t>
                </a:r>
              </a:p>
              <a:p>
                <a:pPr lvl="1"/>
                <a:r>
                  <a:rPr lang="en-US" sz="2200" dirty="0">
                    <a:latin typeface="Calibri" panose="020F0502020204030204" pitchFamily="34" charset="0"/>
                    <a:ea typeface="Calibri" panose="020F0502020204030204" pitchFamily="34" charset="0"/>
                  </a:rPr>
                  <a:t>Triangle inequality</a:t>
                </a:r>
              </a:p>
              <a:p>
                <a:pPr marL="722313" lvl="2" indent="-338138"/>
                <a:r>
                  <a:rPr lang="en-US" altLang="en-US" sz="2000" i="1" dirty="0">
                    <a:latin typeface="Calibri" panose="020F0502020204030204" pitchFamily="34" charset="0"/>
                    <a:ea typeface="Calibri" panose="020F0502020204030204" pitchFamily="34" charset="0"/>
                  </a:rPr>
                  <a:t> </a:t>
                </a:r>
                <a14:m>
                  <m:oMath xmlns:m="http://schemas.openxmlformats.org/officeDocument/2006/math">
                    <m:r>
                      <a:rPr lang="en-US" altLang="en-US" sz="2000" i="1" dirty="0" smtClean="0">
                        <a:latin typeface="Cambria Math" panose="02040503050406030204" pitchFamily="18" charset="0"/>
                        <a:ea typeface="Calibri" panose="020F0502020204030204" pitchFamily="34" charset="0"/>
                      </a:rPr>
                      <m:t>𝑑</m:t>
                    </m:r>
                    <m:r>
                      <a:rPr lang="en-US" altLang="en-US" sz="2000" i="1" dirty="0" smtClean="0">
                        <a:latin typeface="Cambria Math" panose="02040503050406030204" pitchFamily="18" charset="0"/>
                        <a:ea typeface="Calibri" panose="020F0502020204030204" pitchFamily="34" charset="0"/>
                      </a:rPr>
                      <m:t>(</m:t>
                    </m:r>
                    <m:r>
                      <a:rPr lang="en-US" altLang="en-US" sz="2000" b="1" i="1" dirty="0" smtClean="0">
                        <a:latin typeface="Cambria Math" panose="02040503050406030204" pitchFamily="18" charset="0"/>
                        <a:ea typeface="Calibri" panose="020F0502020204030204" pitchFamily="34" charset="0"/>
                      </a:rPr>
                      <m:t>𝒙</m:t>
                    </m:r>
                    <m:r>
                      <a:rPr lang="en-US" altLang="en-US" sz="2000" i="1" dirty="0">
                        <a:latin typeface="Cambria Math" panose="02040503050406030204" pitchFamily="18" charset="0"/>
                        <a:ea typeface="Calibri" panose="020F0502020204030204" pitchFamily="34" charset="0"/>
                      </a:rPr>
                      <m:t>, </m:t>
                    </m:r>
                    <m:r>
                      <a:rPr lang="en-US" altLang="en-US" sz="2000" b="1" i="1" dirty="0" smtClean="0">
                        <a:latin typeface="Cambria Math" panose="02040503050406030204" pitchFamily="18" charset="0"/>
                        <a:ea typeface="Calibri" panose="020F0502020204030204" pitchFamily="34" charset="0"/>
                      </a:rPr>
                      <m:t>𝒛</m:t>
                    </m:r>
                    <m:r>
                      <a:rPr lang="en-US" altLang="en-US" sz="2000" i="1" dirty="0">
                        <a:latin typeface="Cambria Math" panose="02040503050406030204" pitchFamily="18" charset="0"/>
                        <a:ea typeface="Calibri" panose="020F0502020204030204" pitchFamily="34" charset="0"/>
                      </a:rPr>
                      <m:t>) ≤ </m:t>
                    </m:r>
                    <m:r>
                      <a:rPr lang="en-US" altLang="en-US" sz="2000" i="1" dirty="0" smtClean="0">
                        <a:latin typeface="Cambria Math" panose="02040503050406030204" pitchFamily="18" charset="0"/>
                        <a:ea typeface="Calibri" panose="020F0502020204030204" pitchFamily="34" charset="0"/>
                      </a:rPr>
                      <m:t>𝑑</m:t>
                    </m:r>
                    <m:r>
                      <a:rPr lang="en-US" altLang="en-US" sz="2000" i="1" dirty="0" smtClean="0">
                        <a:latin typeface="Cambria Math" panose="02040503050406030204" pitchFamily="18" charset="0"/>
                        <a:ea typeface="Calibri" panose="020F0502020204030204" pitchFamily="34" charset="0"/>
                      </a:rPr>
                      <m:t>(</m:t>
                    </m:r>
                    <m:r>
                      <a:rPr lang="en-US" altLang="en-US" sz="2000" b="1" i="1" dirty="0" smtClean="0">
                        <a:latin typeface="Cambria Math" panose="02040503050406030204" pitchFamily="18" charset="0"/>
                        <a:ea typeface="Calibri" panose="020F0502020204030204" pitchFamily="34" charset="0"/>
                      </a:rPr>
                      <m:t>𝒙</m:t>
                    </m:r>
                    <m:r>
                      <a:rPr lang="en-US" altLang="en-US" sz="2000" i="1" dirty="0">
                        <a:latin typeface="Cambria Math" panose="02040503050406030204" pitchFamily="18" charset="0"/>
                        <a:ea typeface="Calibri" panose="020F0502020204030204" pitchFamily="34" charset="0"/>
                      </a:rPr>
                      <m:t>, </m:t>
                    </m:r>
                    <m:r>
                      <a:rPr lang="en-US" altLang="en-US" sz="2000" b="1" i="1" dirty="0" smtClean="0">
                        <a:latin typeface="Cambria Math" panose="02040503050406030204" pitchFamily="18" charset="0"/>
                        <a:ea typeface="Calibri" panose="020F0502020204030204" pitchFamily="34" charset="0"/>
                      </a:rPr>
                      <m:t>𝒚</m:t>
                    </m:r>
                    <m:r>
                      <a:rPr lang="en-US" altLang="en-US" sz="2000" i="1" dirty="0">
                        <a:latin typeface="Cambria Math" panose="02040503050406030204" pitchFamily="18" charset="0"/>
                        <a:ea typeface="Calibri" panose="020F0502020204030204" pitchFamily="34" charset="0"/>
                      </a:rPr>
                      <m:t>) + </m:t>
                    </m:r>
                    <m:r>
                      <a:rPr lang="en-US" altLang="en-US" sz="2000" i="1" dirty="0" smtClean="0">
                        <a:latin typeface="Cambria Math" panose="02040503050406030204" pitchFamily="18" charset="0"/>
                        <a:ea typeface="Calibri" panose="020F0502020204030204" pitchFamily="34" charset="0"/>
                      </a:rPr>
                      <m:t>𝑑</m:t>
                    </m:r>
                    <m:r>
                      <a:rPr lang="en-US" altLang="en-US" sz="2000" i="1" dirty="0" smtClean="0">
                        <a:latin typeface="Cambria Math" panose="02040503050406030204" pitchFamily="18" charset="0"/>
                        <a:ea typeface="Calibri" panose="020F0502020204030204" pitchFamily="34" charset="0"/>
                      </a:rPr>
                      <m:t>(</m:t>
                    </m:r>
                    <m:r>
                      <a:rPr lang="en-US" altLang="en-US" sz="2000" b="1" i="1" dirty="0" smtClean="0">
                        <a:latin typeface="Cambria Math" panose="02040503050406030204" pitchFamily="18" charset="0"/>
                        <a:ea typeface="Calibri" panose="020F0502020204030204" pitchFamily="34" charset="0"/>
                      </a:rPr>
                      <m:t>𝒚</m:t>
                    </m:r>
                    <m:r>
                      <a:rPr lang="en-US" altLang="en-US" sz="2000" i="1" dirty="0">
                        <a:latin typeface="Cambria Math" panose="02040503050406030204" pitchFamily="18" charset="0"/>
                        <a:ea typeface="Calibri" panose="020F0502020204030204" pitchFamily="34" charset="0"/>
                      </a:rPr>
                      <m:t>, </m:t>
                    </m:r>
                    <m:r>
                      <a:rPr lang="en-US" altLang="en-US" sz="2000" b="1" i="1" dirty="0" smtClean="0">
                        <a:latin typeface="Cambria Math" panose="02040503050406030204" pitchFamily="18" charset="0"/>
                        <a:ea typeface="Calibri" panose="020F0502020204030204" pitchFamily="34" charset="0"/>
                      </a:rPr>
                      <m:t>𝒛</m:t>
                    </m:r>
                    <m:r>
                      <a:rPr lang="en-US" altLang="en-US" sz="2000" i="1" dirty="0" smtClean="0">
                        <a:latin typeface="Cambria Math" panose="02040503050406030204" pitchFamily="18" charset="0"/>
                        <a:ea typeface="Calibri" panose="020F0502020204030204" pitchFamily="34" charset="0"/>
                      </a:rPr>
                      <m:t>)</m:t>
                    </m:r>
                  </m:oMath>
                </a14:m>
                <a:r>
                  <a:rPr lang="en-US" altLang="en-US" sz="2000" dirty="0">
                    <a:latin typeface="Calibri" panose="020F0502020204030204" pitchFamily="34" charset="0"/>
                    <a:ea typeface="Calibri" panose="020F0502020204030204" pitchFamily="34" charset="0"/>
                  </a:rPr>
                  <a:t> for all points </a:t>
                </a:r>
                <a14:m>
                  <m:oMath xmlns:m="http://schemas.openxmlformats.org/officeDocument/2006/math">
                    <m:r>
                      <a:rPr lang="en-US" altLang="en-US" sz="2000" b="1" i="1" dirty="0" smtClean="0">
                        <a:latin typeface="Cambria Math" panose="02040503050406030204" pitchFamily="18" charset="0"/>
                        <a:ea typeface="Calibri" panose="020F0502020204030204" pitchFamily="34" charset="0"/>
                      </a:rPr>
                      <m:t>𝒙</m:t>
                    </m:r>
                  </m:oMath>
                </a14:m>
                <a:r>
                  <a:rPr lang="en-US" altLang="en-US" sz="2000" dirty="0">
                    <a:latin typeface="Calibri" panose="020F0502020204030204" pitchFamily="34" charset="0"/>
                    <a:ea typeface="Calibri" panose="020F0502020204030204" pitchFamily="34" charset="0"/>
                  </a:rPr>
                  <a:t>, </a:t>
                </a:r>
                <a14:m>
                  <m:oMath xmlns:m="http://schemas.openxmlformats.org/officeDocument/2006/math">
                    <m:r>
                      <a:rPr lang="en-US" altLang="en-US" sz="2000" b="1" i="1" dirty="0" smtClean="0">
                        <a:latin typeface="Cambria Math" panose="02040503050406030204" pitchFamily="18" charset="0"/>
                        <a:ea typeface="Calibri" panose="020F0502020204030204" pitchFamily="34" charset="0"/>
                      </a:rPr>
                      <m:t>𝒚</m:t>
                    </m:r>
                  </m:oMath>
                </a14:m>
                <a:r>
                  <a:rPr lang="en-US" altLang="en-US" sz="2000" dirty="0">
                    <a:latin typeface="Calibri" panose="020F0502020204030204" pitchFamily="34" charset="0"/>
                    <a:ea typeface="Calibri" panose="020F0502020204030204" pitchFamily="34" charset="0"/>
                  </a:rPr>
                  <a:t> and </a:t>
                </a:r>
                <a14:m>
                  <m:oMath xmlns:m="http://schemas.openxmlformats.org/officeDocument/2006/math">
                    <m:r>
                      <a:rPr lang="en-US" altLang="en-US" sz="2000" b="1" i="1" dirty="0" smtClean="0">
                        <a:latin typeface="Cambria Math" panose="02040503050406030204" pitchFamily="18" charset="0"/>
                        <a:ea typeface="Calibri" panose="020F0502020204030204" pitchFamily="34" charset="0"/>
                      </a:rPr>
                      <m:t>𝒛</m:t>
                    </m:r>
                  </m:oMath>
                </a14:m>
                <a:r>
                  <a:rPr lang="en-US" altLang="en-US" sz="2000" i="1" dirty="0">
                    <a:latin typeface="Calibri" panose="020F0502020204030204" pitchFamily="34" charset="0"/>
                    <a:ea typeface="Calibri" panose="020F0502020204030204" pitchFamily="34" charset="0"/>
                  </a:rPr>
                  <a:t>.</a:t>
                </a:r>
              </a:p>
            </p:txBody>
          </p:sp>
        </mc:Choice>
        <mc:Fallback xmlns="">
          <p:sp>
            <p:nvSpPr>
              <p:cNvPr id="72706" name="Content Placeholder 1"/>
              <p:cNvSpPr>
                <a:spLocks noGrp="1" noRot="1" noChangeAspect="1" noMove="1" noResize="1" noEditPoints="1" noAdjustHandles="1" noChangeArrowheads="1" noChangeShapeType="1" noTextEdit="1"/>
              </p:cNvSpPr>
              <p:nvPr>
                <p:ph idx="1"/>
              </p:nvPr>
            </p:nvSpPr>
            <p:spPr>
              <a:blipFill>
                <a:blip r:embed="rId2"/>
                <a:stretch>
                  <a:fillRect t="-1606"/>
                </a:stretch>
              </a:blipFill>
            </p:spPr>
            <p:txBody>
              <a:bodyPr/>
              <a:lstStyle/>
              <a:p>
                <a:r>
                  <a:rPr lang="zh-CN" altLang="en-US">
                    <a:noFill/>
                  </a:rPr>
                  <a:t> </a:t>
                </a:r>
              </a:p>
            </p:txBody>
          </p:sp>
        </mc:Fallback>
      </mc:AlternateContent>
      <p:sp>
        <p:nvSpPr>
          <p:cNvPr id="2" name="日期占位符 1"/>
          <p:cNvSpPr>
            <a:spLocks noGrp="1"/>
          </p:cNvSpPr>
          <p:nvPr>
            <p:ph type="dt" sz="half" idx="4294967295"/>
          </p:nvPr>
        </p:nvSpPr>
        <p:spPr/>
        <p:txBody>
          <a:bodyPr/>
          <a:lstStyle/>
          <a:p>
            <a:pPr>
              <a:defRPr/>
            </a:pPr>
            <a:fld id="{166FAEB4-0ED2-4204-908E-718F88FC99AA}" type="datetime1">
              <a:rPr lang="zh-CN" altLang="en-US"/>
              <a:pPr>
                <a:defRPr/>
              </a:pPr>
              <a:t>2023/12/29</a:t>
            </a:fld>
            <a:endParaRPr lang="en-US" dirty="0"/>
          </a:p>
        </p:txBody>
      </p:sp>
      <p:sp>
        <p:nvSpPr>
          <p:cNvPr id="3" name="页脚占位符 2"/>
          <p:cNvSpPr>
            <a:spLocks noGrp="1"/>
          </p:cNvSpPr>
          <p:nvPr>
            <p:ph type="ftr" sz="quarter" idx="4294967295"/>
          </p:nvPr>
        </p:nvSpPr>
        <p:spPr/>
        <p:txBody>
          <a:bodyPr/>
          <a:lstStyle/>
          <a:p>
            <a:r>
              <a:rPr lang="en-US" altLang="zh-CN" cap="all" dirty="0">
                <a:solidFill>
                  <a:srgbClr val="FFFFFF"/>
                </a:solidFill>
                <a:latin typeface="Calibri" panose="020F0502020204030204"/>
              </a:rPr>
              <a:t>Pattern recognition</a:t>
            </a:r>
          </a:p>
        </p:txBody>
      </p:sp>
      <p:sp>
        <p:nvSpPr>
          <p:cNvPr id="4" name="灯片编号占位符 3"/>
          <p:cNvSpPr>
            <a:spLocks noGrp="1"/>
          </p:cNvSpPr>
          <p:nvPr>
            <p:ph type="sldNum" sz="quarter" idx="4294967295"/>
          </p:nvPr>
        </p:nvSpPr>
        <p:spPr/>
        <p:txBody>
          <a:bodyPr/>
          <a:lstStyle/>
          <a:p>
            <a:pPr>
              <a:defRPr/>
            </a:pPr>
            <a:fld id="{54796172-98FC-4C90-A1E3-8A0166B2536C}" type="slidenum">
              <a:rPr lang="en-US" smtClean="0"/>
              <a:pPr>
                <a:defRPr/>
              </a:pPr>
              <a:t>82</a:t>
            </a:fld>
            <a:endParaRPr lang="en-US" dirty="0"/>
          </a:p>
        </p:txBody>
      </p:sp>
      <p:pic>
        <p:nvPicPr>
          <p:cNvPr id="1026" name="Picture 2" descr="undefined">
            <a:extLst>
              <a:ext uri="{FF2B5EF4-FFF2-40B4-BE49-F238E27FC236}">
                <a16:creationId xmlns:a16="http://schemas.microsoft.com/office/drawing/2014/main" id="{09968079-6825-43F0-BEAD-A1FFA0A194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1" y="3773441"/>
            <a:ext cx="2700003" cy="260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1777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itle 2"/>
          <p:cNvSpPr>
            <a:spLocks noGrp="1"/>
          </p:cNvSpPr>
          <p:nvPr>
            <p:ph type="title"/>
          </p:nvPr>
        </p:nvSpPr>
        <p:spPr/>
        <p:txBody>
          <a:bodyPr/>
          <a:lstStyle/>
          <a:p>
            <a:pPr eaLnBrk="1" hangingPunct="1"/>
            <a:r>
              <a:rPr lang="en-US" dirty="0"/>
              <a:t>Metric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the previous discussion, all attributes were treated equally when computing proximity.</a:t>
                </a:r>
              </a:p>
              <a:p>
                <a:r>
                  <a:rPr lang="en-US" dirty="0"/>
                  <a:t>This is not desirable when some attributes are more important than others.</a:t>
                </a:r>
              </a:p>
              <a:p>
                <a:r>
                  <a:rPr lang="en-US" dirty="0"/>
                  <a:t>To address these situations, the distance measure can be modified by weighting the contribution of each attribute:</a:t>
                </a:r>
              </a:p>
              <a:p>
                <a:pPr marL="0" indent="0" algn="ctr">
                  <a:buNone/>
                </a:pPr>
                <a14:m>
                  <m:oMathPara xmlns:m="http://schemas.openxmlformats.org/officeDocument/2006/math">
                    <m:oMathParaPr>
                      <m:jc m:val="centerGroup"/>
                    </m:oMathParaPr>
                    <m:oMath xmlns:m="http://schemas.openxmlformats.org/officeDocument/2006/math">
                      <m:r>
                        <a:rPr lang="en-US" b="1" i="1">
                          <a:latin typeface="Cambria Math"/>
                        </a:rPr>
                        <m:t>𝑑</m:t>
                      </m:r>
                      <m:d>
                        <m:dPr>
                          <m:ctrlPr>
                            <a:rPr lang="en-US" b="1" i="1">
                              <a:latin typeface="Cambria Math" panose="02040503050406030204" pitchFamily="18" charset="0"/>
                            </a:rPr>
                          </m:ctrlPr>
                        </m:dPr>
                        <m:e>
                          <m:r>
                            <a:rPr lang="en-US" b="1" i="1">
                              <a:latin typeface="Cambria Math"/>
                            </a:rPr>
                            <m:t>𝒙</m:t>
                          </m:r>
                          <m:r>
                            <a:rPr lang="en-US" b="1" i="1">
                              <a:latin typeface="Cambria Math"/>
                            </a:rPr>
                            <m:t>,</m:t>
                          </m:r>
                          <m:r>
                            <a:rPr lang="en-US" b="1" i="1">
                              <a:latin typeface="Cambria Math"/>
                            </a:rPr>
                            <m:t>𝒚</m:t>
                          </m:r>
                        </m:e>
                      </m:d>
                      <m:r>
                        <a:rPr lang="en-US" b="1" i="1">
                          <a:latin typeface="Cambria Math"/>
                        </a:rPr>
                        <m:t>=</m:t>
                      </m:r>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nary>
                                <m:naryPr>
                                  <m:chr m:val="∑"/>
                                  <m:ctrlPr>
                                    <a:rPr lang="en-US" b="1" i="1">
                                      <a:latin typeface="Cambria Math" panose="02040503050406030204" pitchFamily="18" charset="0"/>
                                    </a:rPr>
                                  </m:ctrlPr>
                                </m:naryPr>
                                <m:sub>
                                  <m:r>
                                    <a:rPr lang="en-US" b="1" i="1">
                                      <a:latin typeface="Cambria Math"/>
                                    </a:rPr>
                                    <m:t>𝑘</m:t>
                                  </m:r>
                                  <m:r>
                                    <a:rPr lang="en-US" b="1" i="1">
                                      <a:latin typeface="Cambria Math"/>
                                    </a:rPr>
                                    <m:t>=1</m:t>
                                  </m:r>
                                </m:sub>
                                <m:sup>
                                  <m:r>
                                    <a:rPr lang="en-US" b="1" i="1">
                                      <a:latin typeface="Cambria Math"/>
                                    </a:rPr>
                                    <m:t>𝑛</m:t>
                                  </m:r>
                                </m:sup>
                                <m:e>
                                  <m:sSup>
                                    <m:sSupPr>
                                      <m:ctrlPr>
                                        <a:rPr lang="en-US" b="1" i="1">
                                          <a:latin typeface="Cambria Math" panose="02040503050406030204" pitchFamily="18" charset="0"/>
                                        </a:rPr>
                                      </m:ctrlPr>
                                    </m:sSupPr>
                                    <m:e>
                                      <m:sSub>
                                        <m:sSubPr>
                                          <m:ctrlPr>
                                            <a:rPr lang="en-US" b="1" i="1">
                                              <a:latin typeface="Cambria Math" panose="02040503050406030204" pitchFamily="18" charset="0"/>
                                            </a:rPr>
                                          </m:ctrlPr>
                                        </m:sSubPr>
                                        <m:e>
                                          <m:r>
                                            <a:rPr lang="en-US" b="1" i="1">
                                              <a:latin typeface="Cambria Math"/>
                                            </a:rPr>
                                            <m:t>𝑤</m:t>
                                          </m:r>
                                        </m:e>
                                        <m:sub>
                                          <m:r>
                                            <a:rPr lang="en-US" b="1" i="1">
                                              <a:latin typeface="Cambria Math"/>
                                            </a:rPr>
                                            <m:t>𝑘</m:t>
                                          </m:r>
                                        </m:sub>
                                      </m:sSub>
                                      <m:d>
                                        <m:dPr>
                                          <m:begChr m:val="|"/>
                                          <m:end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rPr>
                                                <m:t>𝑥</m:t>
                                              </m:r>
                                            </m:e>
                                            <m:sub>
                                              <m:r>
                                                <a:rPr lang="en-US" b="1" i="1">
                                                  <a:latin typeface="Cambria Math"/>
                                                </a:rPr>
                                                <m:t>𝑘</m:t>
                                              </m:r>
                                            </m:sub>
                                          </m:sSub>
                                          <m:r>
                                            <a:rPr lang="en-US" b="1" i="1">
                                              <a:latin typeface="Cambria Math"/>
                                            </a:rPr>
                                            <m:t>−</m:t>
                                          </m:r>
                                          <m:sSub>
                                            <m:sSubPr>
                                              <m:ctrlPr>
                                                <a:rPr lang="en-US" b="1" i="1">
                                                  <a:latin typeface="Cambria Math" panose="02040503050406030204" pitchFamily="18" charset="0"/>
                                                </a:rPr>
                                              </m:ctrlPr>
                                            </m:sSubPr>
                                            <m:e>
                                              <m:r>
                                                <a:rPr lang="en-US" b="1" i="1">
                                                  <a:latin typeface="Cambria Math"/>
                                                </a:rPr>
                                                <m:t>𝑦</m:t>
                                              </m:r>
                                            </m:e>
                                            <m:sub>
                                              <m:r>
                                                <a:rPr lang="en-US" b="1" i="1">
                                                  <a:latin typeface="Cambria Math"/>
                                                </a:rPr>
                                                <m:t>𝑘</m:t>
                                              </m:r>
                                            </m:sub>
                                          </m:sSub>
                                        </m:e>
                                      </m:d>
                                    </m:e>
                                    <m:sup>
                                      <m:r>
                                        <a:rPr lang="en-US" b="1" i="1">
                                          <a:latin typeface="Cambria Math"/>
                                        </a:rPr>
                                        <m:t>𝑟</m:t>
                                      </m:r>
                                    </m:sup>
                                  </m:sSup>
                                </m:e>
                              </m:nary>
                            </m:e>
                          </m:d>
                        </m:e>
                        <m:sup>
                          <m:f>
                            <m:fPr>
                              <m:ctrlPr>
                                <a:rPr lang="en-US" b="1" i="1">
                                  <a:latin typeface="Cambria Math" panose="02040503050406030204" pitchFamily="18" charset="0"/>
                                </a:rPr>
                              </m:ctrlPr>
                            </m:fPr>
                            <m:num>
                              <m:r>
                                <a:rPr lang="en-US" b="1" i="1">
                                  <a:latin typeface="Cambria Math"/>
                                </a:rPr>
                                <m:t>1</m:t>
                              </m:r>
                            </m:num>
                            <m:den>
                              <m:r>
                                <a:rPr lang="en-US" b="1" i="1">
                                  <a:latin typeface="Cambria Math"/>
                                </a:rPr>
                                <m:t>𝑟</m:t>
                              </m:r>
                            </m:den>
                          </m:f>
                        </m:sup>
                      </m:sSup>
                    </m:oMath>
                  </m:oMathPara>
                </a14:m>
                <a:endParaRPr lang="en-US" b="1" i="1" dirty="0">
                  <a:latin typeface="Cambria Math"/>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40" t="-1568" r="-684"/>
                </a:stretch>
              </a:blipFill>
            </p:spPr>
            <p:txBody>
              <a:bodyPr/>
              <a:lstStyle/>
              <a:p>
                <a:r>
                  <a:rPr lang="zh-CN" altLang="en-US">
                    <a:noFill/>
                  </a:rPr>
                  <a:t> </a:t>
                </a:r>
              </a:p>
            </p:txBody>
          </p:sp>
        </mc:Fallback>
      </mc:AlternateContent>
      <p:sp>
        <p:nvSpPr>
          <p:cNvPr id="2" name="日期占位符 1"/>
          <p:cNvSpPr>
            <a:spLocks noGrp="1"/>
          </p:cNvSpPr>
          <p:nvPr>
            <p:ph type="dt" sz="half" idx="4294967295"/>
          </p:nvPr>
        </p:nvSpPr>
        <p:spPr/>
        <p:txBody>
          <a:bodyPr/>
          <a:lstStyle/>
          <a:p>
            <a:pPr>
              <a:defRPr/>
            </a:pPr>
            <a:fld id="{166FAEB4-0ED2-4204-908E-718F88FC99AA}" type="datetime1">
              <a:rPr lang="zh-CN" altLang="en-US"/>
              <a:pPr>
                <a:defRPr/>
              </a:pPr>
              <a:t>2023/12/29</a:t>
            </a:fld>
            <a:endParaRPr lang="en-US" dirty="0"/>
          </a:p>
        </p:txBody>
      </p:sp>
      <p:sp>
        <p:nvSpPr>
          <p:cNvPr id="4" name="页脚占位符 3"/>
          <p:cNvSpPr>
            <a:spLocks noGrp="1"/>
          </p:cNvSpPr>
          <p:nvPr>
            <p:ph type="ftr" sz="quarter" idx="4294967295"/>
          </p:nvPr>
        </p:nvSpPr>
        <p:spPr/>
        <p:txBody>
          <a:bodyPr/>
          <a:lstStyle/>
          <a:p>
            <a:r>
              <a:rPr lang="en-US" altLang="zh-CN" cap="all" dirty="0">
                <a:solidFill>
                  <a:srgbClr val="FFFFFF"/>
                </a:solidFill>
                <a:latin typeface="Calibri" panose="020F0502020204030204"/>
              </a:rPr>
              <a:t>Pattern recognition</a:t>
            </a:r>
          </a:p>
        </p:txBody>
      </p:sp>
      <p:sp>
        <p:nvSpPr>
          <p:cNvPr id="5" name="灯片编号占位符 4"/>
          <p:cNvSpPr>
            <a:spLocks noGrp="1"/>
          </p:cNvSpPr>
          <p:nvPr>
            <p:ph type="sldNum" sz="quarter" idx="4294967295"/>
          </p:nvPr>
        </p:nvSpPr>
        <p:spPr/>
        <p:txBody>
          <a:bodyPr/>
          <a:lstStyle/>
          <a:p>
            <a:pPr>
              <a:defRPr/>
            </a:pPr>
            <a:fld id="{54796172-98FC-4C90-A1E3-8A0166B2536C}" type="slidenum">
              <a:rPr lang="en-US" smtClean="0"/>
              <a:pPr>
                <a:defRPr/>
              </a:pPr>
              <a:t>83</a:t>
            </a:fld>
            <a:endParaRPr lang="en-US" dirty="0"/>
          </a:p>
        </p:txBody>
      </p:sp>
    </p:spTree>
    <p:extLst>
      <p:ext uri="{BB962C8B-B14F-4D97-AF65-F5344CB8AC3E}">
        <p14:creationId xmlns:p14="http://schemas.microsoft.com/office/powerpoint/2010/main" val="7617105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4C043-0DBA-4F96-A887-CB9227D227CA}"/>
              </a:ext>
            </a:extLst>
          </p:cNvPr>
          <p:cNvSpPr>
            <a:spLocks noGrp="1"/>
          </p:cNvSpPr>
          <p:nvPr>
            <p:ph type="title"/>
          </p:nvPr>
        </p:nvSpPr>
        <p:spPr/>
        <p:txBody>
          <a:bodyPr/>
          <a:lstStyle/>
          <a:p>
            <a:r>
              <a:rPr lang="en-US" altLang="zh-CN" dirty="0"/>
              <a:t>Divergence</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05A8C7B-F2F7-419E-A072-2D9580337C03}"/>
                  </a:ext>
                </a:extLst>
              </p:cNvPr>
              <p:cNvSpPr>
                <a:spLocks noGrp="1"/>
              </p:cNvSpPr>
              <p:nvPr>
                <p:ph idx="1"/>
              </p:nvPr>
            </p:nvSpPr>
            <p:spPr/>
            <p:txBody>
              <a:bodyPr/>
              <a:lstStyle/>
              <a:p>
                <a:r>
                  <a:rPr lang="en-US" altLang="zh-CN" dirty="0"/>
                  <a:t>A </a:t>
                </a:r>
                <a:r>
                  <a:rPr lang="en-US" altLang="zh-CN" b="1" dirty="0">
                    <a:solidFill>
                      <a:srgbClr val="FF0000"/>
                    </a:solidFill>
                  </a:rPr>
                  <a:t>divergence</a:t>
                </a:r>
                <a:r>
                  <a:rPr lang="en-US" altLang="zh-CN" dirty="0"/>
                  <a:t> is a kind of statistical distance: a binary function which establishes the separation from one probability distribution to another on a statistical manifold.</a:t>
                </a:r>
              </a:p>
              <a:p>
                <a:pPr lvl="1"/>
                <a:r>
                  <a:rPr lang="en-US" altLang="zh-CN" dirty="0"/>
                  <a:t>The simplest divergence is </a:t>
                </a:r>
                <a:r>
                  <a:rPr lang="en-US" altLang="zh-CN" dirty="0">
                    <a:hlinkClick r:id="rId3" tooltip="Squared Euclidean distance"/>
                  </a:rPr>
                  <a:t>squared Euclidean distance</a:t>
                </a:r>
                <a:r>
                  <a:rPr lang="en-US" altLang="zh-CN" dirty="0"/>
                  <a:t> (SED), </a:t>
                </a:r>
              </a:p>
              <a:p>
                <a:pPr lvl="1"/>
                <a:r>
                  <a:rPr lang="en-US" altLang="zh-CN" dirty="0"/>
                  <a:t>Another most important divergence is </a:t>
                </a:r>
                <a:r>
                  <a:rPr lang="en-US" altLang="zh-CN" dirty="0">
                    <a:hlinkClick r:id="rId4" tooltip="Relative entropy"/>
                  </a:rPr>
                  <a:t>relative entropy</a:t>
                </a:r>
                <a:r>
                  <a:rPr lang="en-US" altLang="zh-CN" dirty="0"/>
                  <a:t> (also called </a:t>
                </a:r>
                <a:r>
                  <a:rPr lang="en-US" altLang="zh-CN" dirty="0" err="1">
                    <a:hlinkClick r:id="rId5" tooltip="Kullback–Leibler divergence"/>
                  </a:rPr>
                  <a:t>Kullback</a:t>
                </a:r>
                <a:r>
                  <a:rPr lang="en-US" altLang="zh-CN" dirty="0">
                    <a:hlinkClick r:id="rId5" tooltip="Kullback–Leibler divergence"/>
                  </a:rPr>
                  <a:t>–</a:t>
                </a:r>
                <a:r>
                  <a:rPr lang="en-US" altLang="zh-CN" dirty="0" err="1">
                    <a:hlinkClick r:id="rId5" tooltip="Kullback–Leibler divergence"/>
                  </a:rPr>
                  <a:t>Leibler</a:t>
                </a:r>
                <a:r>
                  <a:rPr lang="en-US" altLang="zh-CN" dirty="0">
                    <a:hlinkClick r:id="rId5" tooltip="Kullback–Leibler divergence"/>
                  </a:rPr>
                  <a:t> divergence</a:t>
                </a:r>
                <a:r>
                  <a:rPr lang="en-US" altLang="zh-CN" dirty="0"/>
                  <a:t>)</a:t>
                </a:r>
              </a:p>
              <a:p>
                <a:r>
                  <a:rPr lang="en-US" altLang="zh-CN" dirty="0"/>
                  <a:t>Given a differentiable manifold, </a:t>
                </a:r>
                <a14:m>
                  <m:oMath xmlns:m="http://schemas.openxmlformats.org/officeDocument/2006/math">
                    <m:r>
                      <a:rPr lang="en-US" altLang="zh-CN" i="1" dirty="0" smtClean="0">
                        <a:latin typeface="Cambria Math" panose="02040503050406030204" pitchFamily="18" charset="0"/>
                      </a:rPr>
                      <m:t>𝑀</m:t>
                    </m:r>
                  </m:oMath>
                </a14:m>
                <a:r>
                  <a:rPr lang="en-US" altLang="zh-CN" dirty="0"/>
                  <a:t> of dimension </a:t>
                </a:r>
                <a14:m>
                  <m:oMath xmlns:m="http://schemas.openxmlformats.org/officeDocument/2006/math">
                    <m:r>
                      <a:rPr lang="en-US" altLang="zh-CN" i="1" dirty="0" smtClean="0">
                        <a:latin typeface="Cambria Math" panose="02040503050406030204" pitchFamily="18" charset="0"/>
                      </a:rPr>
                      <m:t>𝑛</m:t>
                    </m:r>
                  </m:oMath>
                </a14:m>
                <a:r>
                  <a:rPr lang="en-US" altLang="zh-CN" dirty="0"/>
                  <a:t>, a divergence on </a:t>
                </a:r>
                <a14:m>
                  <m:oMath xmlns:m="http://schemas.openxmlformats.org/officeDocument/2006/math">
                    <m:r>
                      <a:rPr lang="en-US" altLang="zh-CN" i="1" dirty="0" smtClean="0">
                        <a:latin typeface="Cambria Math" panose="02040503050406030204" pitchFamily="18" charset="0"/>
                      </a:rPr>
                      <m:t>𝑀</m:t>
                    </m:r>
                  </m:oMath>
                </a14:m>
                <a:r>
                  <a:rPr lang="en-US" altLang="zh-CN" dirty="0"/>
                  <a:t> is a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𝐶</m:t>
                        </m:r>
                      </m:e>
                      <m:sup>
                        <m:r>
                          <a:rPr lang="en-US" altLang="zh-CN" b="0" i="1" smtClean="0">
                            <a:latin typeface="Cambria Math" panose="02040503050406030204" pitchFamily="18" charset="0"/>
                          </a:rPr>
                          <m:t>2</m:t>
                        </m:r>
                      </m:sup>
                    </m:sSup>
                  </m:oMath>
                </a14:m>
                <a:r>
                  <a:rPr lang="en-US" altLang="zh-CN" dirty="0"/>
                  <a:t>-function </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e>
                    </m:d>
                  </m:oMath>
                </a14:m>
                <a:r>
                  <a:rPr lang="en-US" altLang="zh-CN" dirty="0"/>
                  <a:t> satisfying:</a:t>
                </a:r>
              </a:p>
              <a:p>
                <a:r>
                  <a:rPr lang="en-US" altLang="zh-CN" dirty="0"/>
                  <a:t>  1. </a:t>
                </a:r>
                <a14:m>
                  <m:oMath xmlns:m="http://schemas.openxmlformats.org/officeDocument/2006/math">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e>
                    </m:d>
                    <m:r>
                      <a:rPr lang="en-US" altLang="zh-CN" b="0" i="1" smtClean="0">
                        <a:latin typeface="Cambria Math" panose="02040503050406030204" pitchFamily="18" charset="0"/>
                      </a:rPr>
                      <m:t>≥0</m:t>
                    </m:r>
                  </m:oMath>
                </a14:m>
                <a:r>
                  <a:rPr lang="zh-CN" altLang="en-US" dirty="0"/>
                  <a:t> </a:t>
                </a:r>
                <a:r>
                  <a:rPr lang="en-US" altLang="zh-CN" dirty="0"/>
                  <a:t>for all </a:t>
                </a:r>
                <a14:m>
                  <m:oMath xmlns:m="http://schemas.openxmlformats.org/officeDocument/2006/math">
                    <m:r>
                      <a:rPr lang="en-US" altLang="zh-CN" b="0" i="1" smtClean="0">
                        <a:latin typeface="Cambria Math" panose="02040503050406030204" pitchFamily="18" charset="0"/>
                      </a:rPr>
                      <m:t>𝑝</m:t>
                    </m:r>
                    <m:r>
                      <a:rPr lang="en-US" altLang="zh-CN" b="0" i="0"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oMath>
                </a14:m>
                <a:r>
                  <a:rPr lang="zh-CN" altLang="en-US" dirty="0"/>
                  <a:t> </a:t>
                </a:r>
                <a:r>
                  <a:rPr lang="en-US" altLang="zh-CN" dirty="0"/>
                  <a:t>(non-negativity)</a:t>
                </a:r>
              </a:p>
              <a:p>
                <a:r>
                  <a:rPr lang="en-US" altLang="zh-CN" dirty="0"/>
                  <a:t>  2. </a:t>
                </a:r>
                <a14:m>
                  <m:oMath xmlns:m="http://schemas.openxmlformats.org/officeDocument/2006/math">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e>
                    </m:d>
                    <m:r>
                      <a:rPr lang="en-US" altLang="zh-CN" b="0" i="1" smtClean="0">
                        <a:latin typeface="Cambria Math" panose="02040503050406030204" pitchFamily="18" charset="0"/>
                      </a:rPr>
                      <m:t>=</m:t>
                    </m:r>
                    <m:r>
                      <a:rPr lang="en-US" altLang="zh-CN" i="1">
                        <a:latin typeface="Cambria Math" panose="02040503050406030204" pitchFamily="18" charset="0"/>
                      </a:rPr>
                      <m:t>0</m:t>
                    </m:r>
                  </m:oMath>
                </a14:m>
                <a:r>
                  <a:rPr lang="en-US" altLang="zh-CN" dirty="0"/>
                  <a:t> if and only if</a:t>
                </a:r>
                <a:r>
                  <a:rPr lang="zh-CN" altLang="en-US" dirty="0"/>
                  <a:t> </a:t>
                </a:r>
                <a14:m>
                  <m:oMath xmlns:m="http://schemas.openxmlformats.org/officeDocument/2006/math">
                    <m:r>
                      <a:rPr lang="en-US" altLang="zh-CN" i="1">
                        <a:latin typeface="Cambria Math" panose="02040503050406030204" pitchFamily="18" charset="0"/>
                      </a:rPr>
                      <m:t>𝑝</m:t>
                    </m:r>
                    <m:r>
                      <a:rPr lang="en-US" altLang="zh-CN" b="0" i="0" smtClean="0">
                        <a:latin typeface="Cambria Math" panose="02040503050406030204" pitchFamily="18" charset="0"/>
                      </a:rPr>
                      <m:t>=</m:t>
                    </m:r>
                    <m:r>
                      <a:rPr lang="en-US" altLang="zh-CN" i="1">
                        <a:latin typeface="Cambria Math" panose="02040503050406030204" pitchFamily="18" charset="0"/>
                      </a:rPr>
                      <m:t>𝑞</m:t>
                    </m:r>
                  </m:oMath>
                </a14:m>
                <a:r>
                  <a:rPr lang="zh-CN" altLang="en-US" dirty="0"/>
                  <a:t> </a:t>
                </a:r>
                <a:r>
                  <a:rPr lang="en-US" altLang="zh-CN" dirty="0"/>
                  <a:t>(positivity)</a:t>
                </a:r>
              </a:p>
              <a:p>
                <a:r>
                  <a:rPr lang="en-US" altLang="zh-CN" dirty="0"/>
                  <a:t>  3. At every point </a:t>
                </a:r>
                <a14:m>
                  <m:oMath xmlns:m="http://schemas.openxmlformats.org/officeDocument/2006/math">
                    <m:r>
                      <a:rPr lang="en-US" altLang="zh-CN" i="1">
                        <a:latin typeface="Cambria Math" panose="02040503050406030204" pitchFamily="18" charset="0"/>
                      </a:rPr>
                      <m:t>𝑝</m:t>
                    </m:r>
                    <m:r>
                      <a:rPr lang="en-US" altLang="zh-CN" i="1" smtClean="0">
                        <a:latin typeface="Cambria Math" panose="02040503050406030204" pitchFamily="18" charset="0"/>
                      </a:rPr>
                      <m:t>∈</m:t>
                    </m:r>
                    <m:r>
                      <a:rPr lang="en-US" altLang="zh-CN" i="1">
                        <a:latin typeface="Cambria Math" panose="02040503050406030204" pitchFamily="18" charset="0"/>
                      </a:rPr>
                      <m:t>𝑀</m:t>
                    </m:r>
                  </m:oMath>
                </a14:m>
                <a:r>
                  <a:rPr lang="en-US" altLang="zh-CN" dirty="0"/>
                  <a:t>, </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𝑑𝑝</m:t>
                    </m:r>
                    <m:r>
                      <a:rPr lang="en-US" altLang="zh-CN" b="0" i="1" smtClean="0">
                        <a:latin typeface="Cambria Math" panose="02040503050406030204" pitchFamily="18" charset="0"/>
                      </a:rPr>
                      <m:t>)</m:t>
                    </m:r>
                  </m:oMath>
                </a14:m>
                <a:r>
                  <a:rPr lang="zh-CN" altLang="en-US" dirty="0"/>
                  <a:t> </a:t>
                </a:r>
                <a:r>
                  <a:rPr lang="en-US" altLang="zh-CN" dirty="0"/>
                  <a:t>is a positive-definite quadratic form for infinitesimal displacements </a:t>
                </a:r>
                <a14:m>
                  <m:oMath xmlns:m="http://schemas.openxmlformats.org/officeDocument/2006/math">
                    <m:r>
                      <a:rPr lang="en-US" altLang="zh-CN" i="1" smtClean="0">
                        <a:latin typeface="Cambria Math" panose="02040503050406030204" pitchFamily="18" charset="0"/>
                      </a:rPr>
                      <m:t>𝑑</m:t>
                    </m:r>
                    <m:r>
                      <a:rPr lang="en-US" altLang="zh-CN" i="1">
                        <a:latin typeface="Cambria Math" panose="02040503050406030204" pitchFamily="18" charset="0"/>
                      </a:rPr>
                      <m:t>𝑝</m:t>
                    </m:r>
                  </m:oMath>
                </a14:m>
                <a:r>
                  <a:rPr lang="zh-CN" altLang="en-US" dirty="0"/>
                  <a:t> </a:t>
                </a:r>
                <a:r>
                  <a:rPr lang="en-US" altLang="zh-CN" dirty="0"/>
                  <a:t>from </a:t>
                </a:r>
                <a14:m>
                  <m:oMath xmlns:m="http://schemas.openxmlformats.org/officeDocument/2006/math">
                    <m:r>
                      <a:rPr lang="en-US" altLang="zh-CN" i="1">
                        <a:latin typeface="Cambria Math" panose="02040503050406030204" pitchFamily="18" charset="0"/>
                      </a:rPr>
                      <m:t>𝑝</m:t>
                    </m:r>
                  </m:oMath>
                </a14:m>
                <a:endParaRPr lang="en-US" altLang="zh-CN" dirty="0"/>
              </a:p>
            </p:txBody>
          </p:sp>
        </mc:Choice>
        <mc:Fallback xmlns="">
          <p:sp>
            <p:nvSpPr>
              <p:cNvPr id="4" name="内容占位符 3">
                <a:extLst>
                  <a:ext uri="{FF2B5EF4-FFF2-40B4-BE49-F238E27FC236}">
                    <a16:creationId xmlns:a16="http://schemas.microsoft.com/office/drawing/2014/main" id="{005A8C7B-F2F7-419E-A072-2D9580337C03}"/>
                  </a:ext>
                </a:extLst>
              </p:cNvPr>
              <p:cNvSpPr>
                <a:spLocks noGrp="1" noRot="1" noChangeAspect="1" noMove="1" noResize="1" noEditPoints="1" noAdjustHandles="1" noChangeArrowheads="1" noChangeShapeType="1" noTextEdit="1"/>
              </p:cNvSpPr>
              <p:nvPr>
                <p:ph idx="1"/>
              </p:nvPr>
            </p:nvSpPr>
            <p:spPr>
              <a:blipFill>
                <a:blip r:embed="rId6"/>
                <a:stretch>
                  <a:fillRect t="-1606"/>
                </a:stretch>
              </a:blipFill>
            </p:spPr>
            <p:txBody>
              <a:bodyPr/>
              <a:lstStyle/>
              <a:p>
                <a:r>
                  <a:rPr lang="zh-CN" altLang="en-US">
                    <a:noFill/>
                  </a:rPr>
                  <a:t> </a:t>
                </a:r>
              </a:p>
            </p:txBody>
          </p:sp>
        </mc:Fallback>
      </mc:AlternateContent>
      <p:sp>
        <p:nvSpPr>
          <p:cNvPr id="10" name="日期占位符 9">
            <a:extLst>
              <a:ext uri="{FF2B5EF4-FFF2-40B4-BE49-F238E27FC236}">
                <a16:creationId xmlns:a16="http://schemas.microsoft.com/office/drawing/2014/main" id="{F2015570-5645-4EEF-9014-56EE00CC829B}"/>
              </a:ext>
            </a:extLst>
          </p:cNvPr>
          <p:cNvSpPr>
            <a:spLocks noGrp="1"/>
          </p:cNvSpPr>
          <p:nvPr>
            <p:ph type="dt" sz="half" idx="2"/>
          </p:nvPr>
        </p:nvSpPr>
        <p:spPr/>
        <p:txBody>
          <a:bodyPr/>
          <a:lstStyle/>
          <a:p>
            <a:fld id="{7C554C47-BCB6-4A90-8970-F228FCF93A27}" type="datetime1">
              <a:rPr lang="zh-CN" altLang="en-US" smtClean="0"/>
              <a:t>2023/12/29</a:t>
            </a:fld>
            <a:endParaRPr lang="zh-CN" altLang="en-US" dirty="0"/>
          </a:p>
        </p:txBody>
      </p:sp>
      <p:sp>
        <p:nvSpPr>
          <p:cNvPr id="11" name="页脚占位符 10">
            <a:extLst>
              <a:ext uri="{FF2B5EF4-FFF2-40B4-BE49-F238E27FC236}">
                <a16:creationId xmlns:a16="http://schemas.microsoft.com/office/drawing/2014/main" id="{09FE3D9D-875A-418D-9FE4-1FB0E2BAAF73}"/>
              </a:ext>
            </a:extLst>
          </p:cNvPr>
          <p:cNvSpPr>
            <a:spLocks noGrp="1"/>
          </p:cNvSpPr>
          <p:nvPr>
            <p:ph type="ftr" sz="quarter" idx="3"/>
          </p:nvPr>
        </p:nvSpPr>
        <p:spPr/>
        <p:txBody>
          <a:bodyPr/>
          <a:lstStyle/>
          <a:p>
            <a:r>
              <a:rPr lang="en-US" altLang="zh-CN" cap="all" dirty="0">
                <a:solidFill>
                  <a:srgbClr val="FFFFFF"/>
                </a:solidFill>
                <a:latin typeface="Calibri" panose="020F0502020204030204"/>
              </a:rPr>
              <a:t>Pattern recognition</a:t>
            </a:r>
          </a:p>
        </p:txBody>
      </p:sp>
      <p:sp>
        <p:nvSpPr>
          <p:cNvPr id="12" name="灯片编号占位符 11">
            <a:extLst>
              <a:ext uri="{FF2B5EF4-FFF2-40B4-BE49-F238E27FC236}">
                <a16:creationId xmlns:a16="http://schemas.microsoft.com/office/drawing/2014/main" id="{7D9D2044-A4BE-445C-917E-DC5C65A66D49}"/>
              </a:ext>
            </a:extLst>
          </p:cNvPr>
          <p:cNvSpPr>
            <a:spLocks noGrp="1"/>
          </p:cNvSpPr>
          <p:nvPr>
            <p:ph type="sldNum" sz="quarter" idx="4"/>
          </p:nvPr>
        </p:nvSpPr>
        <p:spPr/>
        <p:txBody>
          <a:bodyPr/>
          <a:lstStyle/>
          <a:p>
            <a:fld id="{DAB89253-CF67-43B6-94EC-8C5C380108CC}" type="slidenum">
              <a:rPr lang="zh-CN" altLang="en-US" smtClean="0"/>
              <a:pPr/>
              <a:t>84</a:t>
            </a:fld>
            <a:endParaRPr lang="zh-CN" altLang="en-US" dirty="0"/>
          </a:p>
        </p:txBody>
      </p:sp>
    </p:spTree>
    <p:extLst>
      <p:ext uri="{BB962C8B-B14F-4D97-AF65-F5344CB8AC3E}">
        <p14:creationId xmlns:p14="http://schemas.microsoft.com/office/powerpoint/2010/main" val="6025432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4C043-0DBA-4F96-A887-CB9227D227CA}"/>
              </a:ext>
            </a:extLst>
          </p:cNvPr>
          <p:cNvSpPr>
            <a:spLocks noGrp="1"/>
          </p:cNvSpPr>
          <p:nvPr>
            <p:ph type="title"/>
          </p:nvPr>
        </p:nvSpPr>
        <p:spPr/>
        <p:txBody>
          <a:bodyPr/>
          <a:lstStyle/>
          <a:p>
            <a:r>
              <a:rPr lang="en-US" altLang="zh-CN" dirty="0"/>
              <a:t>Divergence</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05A8C7B-F2F7-419E-A072-2D9580337C03}"/>
                  </a:ext>
                </a:extLst>
              </p:cNvPr>
              <p:cNvSpPr>
                <a:spLocks noGrp="1"/>
              </p:cNvSpPr>
              <p:nvPr>
                <p:ph idx="1"/>
              </p:nvPr>
            </p:nvSpPr>
            <p:spPr/>
            <p:txBody>
              <a:bodyPr/>
              <a:lstStyle/>
              <a:p>
                <a:r>
                  <a:rPr lang="en-US" altLang="zh-CN" dirty="0"/>
                  <a:t>Unlike metrics, divergences are not required to be symmetric, and the asymmetry is important in applications.</a:t>
                </a:r>
              </a:p>
              <a:p>
                <a:r>
                  <a:rPr lang="en-US" altLang="zh-CN" dirty="0"/>
                  <a:t>Divergences generalize </a:t>
                </a:r>
                <a:r>
                  <a:rPr lang="en-US" altLang="zh-CN" b="1" dirty="0"/>
                  <a:t>squared distance</a:t>
                </a:r>
                <a:r>
                  <a:rPr lang="en-US" altLang="zh-CN" dirty="0"/>
                  <a:t>, not </a:t>
                </a:r>
                <a:r>
                  <a:rPr lang="en-US" altLang="zh-CN" b="1" dirty="0"/>
                  <a:t>linear distance</a:t>
                </a:r>
                <a:r>
                  <a:rPr lang="en-US" altLang="zh-CN" dirty="0"/>
                  <a:t>, and thus do not satisfy the triangle inequality.</a:t>
                </a:r>
              </a:p>
              <a:p>
                <a:r>
                  <a:rPr lang="en-US" altLang="zh-CN" dirty="0"/>
                  <a:t>In general statistics and probability, “divergence” generally refers to any kind of function </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oMath>
                </a14:m>
                <a:r>
                  <a:rPr lang="en-US" altLang="zh-CN" dirty="0"/>
                  <a:t>, where </a:t>
                </a:r>
                <a14:m>
                  <m:oMath xmlns:m="http://schemas.openxmlformats.org/officeDocument/2006/math">
                    <m:r>
                      <a:rPr lang="en-US" altLang="zh-CN" i="1" dirty="0" smtClean="0">
                        <a:latin typeface="Cambria Math" panose="02040503050406030204" pitchFamily="18" charset="0"/>
                      </a:rPr>
                      <m:t>𝑝</m:t>
                    </m:r>
                  </m:oMath>
                </a14:m>
                <a:r>
                  <a:rPr lang="en-US" altLang="zh-CN" dirty="0"/>
                  <a:t>, </a:t>
                </a:r>
                <a14:m>
                  <m:oMath xmlns:m="http://schemas.openxmlformats.org/officeDocument/2006/math">
                    <m:r>
                      <a:rPr lang="en-US" altLang="zh-CN" i="1" dirty="0" smtClean="0">
                        <a:latin typeface="Cambria Math" panose="02040503050406030204" pitchFamily="18" charset="0"/>
                      </a:rPr>
                      <m:t>𝑞</m:t>
                    </m:r>
                  </m:oMath>
                </a14:m>
                <a:r>
                  <a:rPr lang="en-US" altLang="zh-CN" dirty="0"/>
                  <a:t> are probability distributions</a:t>
                </a:r>
              </a:p>
              <a:p>
                <a:r>
                  <a:rPr lang="en-US" altLang="zh-CN" dirty="0"/>
                  <a:t>The two most important divergences are the relative entropy (KL divergence), which is central to information theory and statistics, and the squared Euclidean distance (SED).</a:t>
                </a:r>
              </a:p>
              <a:p>
                <a:r>
                  <a:rPr lang="en-US" altLang="zh-CN" dirty="0"/>
                  <a:t>The two most important classes of divergences are the f-divergences and Bregman divergences. </a:t>
                </a:r>
                <a:endParaRPr lang="zh-CN" altLang="en-US" dirty="0"/>
              </a:p>
            </p:txBody>
          </p:sp>
        </mc:Choice>
        <mc:Fallback xmlns="">
          <p:sp>
            <p:nvSpPr>
              <p:cNvPr id="4" name="内容占位符 3">
                <a:extLst>
                  <a:ext uri="{FF2B5EF4-FFF2-40B4-BE49-F238E27FC236}">
                    <a16:creationId xmlns:a16="http://schemas.microsoft.com/office/drawing/2014/main" id="{005A8C7B-F2F7-419E-A072-2D9580337C03}"/>
                  </a:ext>
                </a:extLst>
              </p:cNvPr>
              <p:cNvSpPr>
                <a:spLocks noGrp="1" noRot="1" noChangeAspect="1" noMove="1" noResize="1" noEditPoints="1" noAdjustHandles="1" noChangeArrowheads="1" noChangeShapeType="1" noTextEdit="1"/>
              </p:cNvSpPr>
              <p:nvPr>
                <p:ph idx="1"/>
              </p:nvPr>
            </p:nvSpPr>
            <p:spPr>
              <a:blipFill>
                <a:blip r:embed="rId3"/>
                <a:stretch>
                  <a:fillRect t="-1606" r="-1358"/>
                </a:stretch>
              </a:blipFill>
            </p:spPr>
            <p:txBody>
              <a:bodyPr/>
              <a:lstStyle/>
              <a:p>
                <a:r>
                  <a:rPr lang="zh-CN" altLang="en-US">
                    <a:noFill/>
                  </a:rPr>
                  <a:t> </a:t>
                </a:r>
              </a:p>
            </p:txBody>
          </p:sp>
        </mc:Fallback>
      </mc:AlternateContent>
      <p:sp>
        <p:nvSpPr>
          <p:cNvPr id="7" name="日期占位符 6">
            <a:extLst>
              <a:ext uri="{FF2B5EF4-FFF2-40B4-BE49-F238E27FC236}">
                <a16:creationId xmlns:a16="http://schemas.microsoft.com/office/drawing/2014/main" id="{CC9B743D-64C7-4F82-A77F-0F1441C51DD6}"/>
              </a:ext>
            </a:extLst>
          </p:cNvPr>
          <p:cNvSpPr>
            <a:spLocks noGrp="1"/>
          </p:cNvSpPr>
          <p:nvPr>
            <p:ph type="dt" sz="half" idx="2"/>
          </p:nvPr>
        </p:nvSpPr>
        <p:spPr/>
        <p:txBody>
          <a:bodyPr/>
          <a:lstStyle/>
          <a:p>
            <a:fld id="{190C3B0B-63A9-4A3F-B9FD-86037C8EFEDE}" type="datetime1">
              <a:rPr lang="zh-CN" altLang="en-US" smtClean="0"/>
              <a:t>2023/12/29</a:t>
            </a:fld>
            <a:endParaRPr lang="zh-CN" altLang="en-US" dirty="0"/>
          </a:p>
        </p:txBody>
      </p:sp>
      <p:sp>
        <p:nvSpPr>
          <p:cNvPr id="8" name="页脚占位符 7">
            <a:extLst>
              <a:ext uri="{FF2B5EF4-FFF2-40B4-BE49-F238E27FC236}">
                <a16:creationId xmlns:a16="http://schemas.microsoft.com/office/drawing/2014/main" id="{6DD18D22-2D06-4955-884F-0E692E145573}"/>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9" name="灯片编号占位符 8">
            <a:extLst>
              <a:ext uri="{FF2B5EF4-FFF2-40B4-BE49-F238E27FC236}">
                <a16:creationId xmlns:a16="http://schemas.microsoft.com/office/drawing/2014/main" id="{2A175559-ECCC-4EB4-BF84-D8B6DA26A200}"/>
              </a:ext>
            </a:extLst>
          </p:cNvPr>
          <p:cNvSpPr>
            <a:spLocks noGrp="1"/>
          </p:cNvSpPr>
          <p:nvPr>
            <p:ph type="sldNum" sz="quarter" idx="4"/>
          </p:nvPr>
        </p:nvSpPr>
        <p:spPr/>
        <p:txBody>
          <a:bodyPr/>
          <a:lstStyle/>
          <a:p>
            <a:fld id="{DAB89253-CF67-43B6-94EC-8C5C380108CC}" type="slidenum">
              <a:rPr lang="zh-CN" altLang="en-US" smtClean="0"/>
              <a:pPr/>
              <a:t>85</a:t>
            </a:fld>
            <a:endParaRPr lang="zh-CN" altLang="en-US" dirty="0"/>
          </a:p>
        </p:txBody>
      </p:sp>
    </p:spTree>
    <p:extLst>
      <p:ext uri="{BB962C8B-B14F-4D97-AF65-F5344CB8AC3E}">
        <p14:creationId xmlns:p14="http://schemas.microsoft.com/office/powerpoint/2010/main" val="1216015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4C043-0DBA-4F96-A887-CB9227D227CA}"/>
              </a:ext>
            </a:extLst>
          </p:cNvPr>
          <p:cNvSpPr>
            <a:spLocks noGrp="1"/>
          </p:cNvSpPr>
          <p:nvPr>
            <p:ph type="title"/>
          </p:nvPr>
        </p:nvSpPr>
        <p:spPr/>
        <p:txBody>
          <a:bodyPr/>
          <a:lstStyle/>
          <a:p>
            <a:r>
              <a:rPr lang="en-US" altLang="zh-CN" dirty="0"/>
              <a:t>f-divergences</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05A8C7B-F2F7-419E-A072-2D9580337C03}"/>
                  </a:ext>
                </a:extLst>
              </p:cNvPr>
              <p:cNvSpPr>
                <a:spLocks noGrp="1"/>
              </p:cNvSpPr>
              <p:nvPr>
                <p:ph idx="1"/>
              </p:nvPr>
            </p:nvSpPr>
            <p:spPr/>
            <p:txBody>
              <a:bodyPr/>
              <a:lstStyle/>
              <a:p>
                <a:r>
                  <a:rPr lang="en-US" altLang="zh-CN" dirty="0"/>
                  <a:t>Given a convex function </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oMath>
                </a14:m>
                <a:r>
                  <a:rPr lang="zh-CN" altLang="en-US" dirty="0"/>
                  <a:t> </a:t>
                </a:r>
                <a:r>
                  <a:rPr lang="en-US" altLang="zh-CN" dirty="0"/>
                  <a:t>such that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m:t>
                    </m:r>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0</m:t>
                            </m:r>
                          </m:e>
                          <m:sup>
                            <m:r>
                              <a:rPr lang="en-US" altLang="zh-CN" b="0" i="1" smtClean="0">
                                <a:latin typeface="Cambria Math" panose="02040503050406030204" pitchFamily="18" charset="0"/>
                              </a:rPr>
                              <m:t>+</m:t>
                            </m:r>
                          </m:sup>
                        </m:sSup>
                      </m:lim>
                    </m:limLow>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r>
                      <a:rPr lang="en-US" altLang="zh-CN" b="0" i="1" smtClean="0">
                        <a:latin typeface="Cambria Math" panose="02040503050406030204" pitchFamily="18" charset="0"/>
                      </a:rPr>
                      <m:t>=0</m:t>
                    </m:r>
                  </m:oMath>
                </a14:m>
                <a:r>
                  <a:rPr lang="en-US" altLang="zh-CN" dirty="0"/>
                  <a:t>, the </a:t>
                </a:r>
                <a:r>
                  <a:rPr lang="en-US" altLang="zh-CN" i="1" dirty="0"/>
                  <a:t>f</a:t>
                </a:r>
                <a:r>
                  <a:rPr lang="en-US" altLang="zh-CN" dirty="0"/>
                  <a:t>-divergence generated by </a:t>
                </a:r>
                <a14:m>
                  <m:oMath xmlns:m="http://schemas.openxmlformats.org/officeDocument/2006/math">
                    <m:r>
                      <a:rPr lang="en-US" altLang="zh-CN" i="1" dirty="0" smtClean="0">
                        <a:latin typeface="Cambria Math" panose="02040503050406030204" pitchFamily="18" charset="0"/>
                      </a:rPr>
                      <m:t>𝑓</m:t>
                    </m:r>
                  </m:oMath>
                </a14:m>
                <a:r>
                  <a:rPr lang="en-US" altLang="zh-CN" dirty="0"/>
                  <a:t> is defined as</a:t>
                </a:r>
              </a:p>
              <a:p>
                <a:pPr algn="ctr"/>
                <a:endParaRPr lang="zh-CN" altLang="en-US" dirty="0"/>
              </a:p>
            </p:txBody>
          </p:sp>
        </mc:Choice>
        <mc:Fallback xmlns="">
          <p:sp>
            <p:nvSpPr>
              <p:cNvPr id="4" name="内容占位符 3">
                <a:extLst>
                  <a:ext uri="{FF2B5EF4-FFF2-40B4-BE49-F238E27FC236}">
                    <a16:creationId xmlns:a16="http://schemas.microsoft.com/office/drawing/2014/main" id="{005A8C7B-F2F7-419E-A072-2D9580337C03}"/>
                  </a:ext>
                </a:extLst>
              </p:cNvPr>
              <p:cNvSpPr>
                <a:spLocks noGrp="1" noRot="1" noChangeAspect="1" noMove="1" noResize="1" noEditPoints="1" noAdjustHandles="1" noChangeArrowheads="1" noChangeShapeType="1" noTextEdit="1"/>
              </p:cNvSpPr>
              <p:nvPr>
                <p:ph idx="1"/>
              </p:nvPr>
            </p:nvSpPr>
            <p:spPr>
              <a:blipFill>
                <a:blip r:embed="rId3"/>
                <a:stretch>
                  <a:fillRect t="-1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32F0B56E-485B-4750-94BF-E08296B6BB97}"/>
                  </a:ext>
                </a:extLst>
              </p:cNvPr>
              <p:cNvSpPr/>
              <p:nvPr/>
            </p:nvSpPr>
            <p:spPr>
              <a:xfrm>
                <a:off x="3758546" y="1728923"/>
                <a:ext cx="4210896" cy="10610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𝑓</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𝑞</m:t>
                          </m:r>
                        </m:e>
                      </m:d>
                      <m:r>
                        <a:rPr lang="en-US" altLang="zh-CN" sz="2400" i="1">
                          <a:latin typeface="Cambria Math" panose="02040503050406030204" pitchFamily="18" charset="0"/>
                        </a:rPr>
                        <m:t>=</m:t>
                      </m:r>
                      <m:nary>
                        <m:naryPr>
                          <m:limLoc m:val="undOvr"/>
                          <m:subHide m:val="on"/>
                          <m:supHide m:val="on"/>
                          <m:ctrlPr>
                            <a:rPr lang="en-US" altLang="zh-CN" sz="2400" i="1">
                              <a:latin typeface="Cambria Math" panose="02040503050406030204" pitchFamily="18" charset="0"/>
                            </a:rPr>
                          </m:ctrlPr>
                        </m:naryPr>
                        <m:sub/>
                        <m:sup/>
                        <m:e>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num>
                                <m:den>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den>
                              </m:f>
                            </m:e>
                          </m:d>
                          <m:r>
                            <a:rPr lang="en-US" altLang="zh-CN" sz="2400" i="1">
                              <a:latin typeface="Cambria Math" panose="02040503050406030204" pitchFamily="18" charset="0"/>
                            </a:rPr>
                            <m:t>𝑑𝑥</m:t>
                          </m:r>
                        </m:e>
                      </m:nary>
                    </m:oMath>
                  </m:oMathPara>
                </a14:m>
                <a:endParaRPr lang="zh-CN" altLang="en-US" sz="2400" dirty="0"/>
              </a:p>
            </p:txBody>
          </p:sp>
        </mc:Choice>
        <mc:Fallback xmlns="">
          <p:sp>
            <p:nvSpPr>
              <p:cNvPr id="3" name="矩形 2">
                <a:extLst>
                  <a:ext uri="{FF2B5EF4-FFF2-40B4-BE49-F238E27FC236}">
                    <a16:creationId xmlns:a16="http://schemas.microsoft.com/office/drawing/2014/main" id="{32F0B56E-485B-4750-94BF-E08296B6BB97}"/>
                  </a:ext>
                </a:extLst>
              </p:cNvPr>
              <p:cNvSpPr>
                <a:spLocks noRot="1" noChangeAspect="1" noMove="1" noResize="1" noEditPoints="1" noAdjustHandles="1" noChangeArrowheads="1" noChangeShapeType="1" noTextEdit="1"/>
              </p:cNvSpPr>
              <p:nvPr/>
            </p:nvSpPr>
            <p:spPr>
              <a:xfrm>
                <a:off x="3758546" y="1728923"/>
                <a:ext cx="4210896" cy="1061060"/>
              </a:xfrm>
              <a:prstGeom prst="rect">
                <a:avLst/>
              </a:prstGeom>
              <a:blipFill>
                <a:blip r:embed="rId4"/>
                <a:stretch>
                  <a:fillRect/>
                </a:stretch>
              </a:blipFill>
            </p:spPr>
            <p:txBody>
              <a:bodyPr/>
              <a:lstStyle/>
              <a:p>
                <a:r>
                  <a:rPr lang="zh-CN" altLang="en-US">
                    <a:noFill/>
                  </a:rPr>
                  <a:t> </a:t>
                </a:r>
              </a:p>
            </p:txBody>
          </p:sp>
        </mc:Fallback>
      </mc:AlternateContent>
      <p:graphicFrame>
        <p:nvGraphicFramePr>
          <p:cNvPr id="5" name="表格 4">
            <a:extLst>
              <a:ext uri="{FF2B5EF4-FFF2-40B4-BE49-F238E27FC236}">
                <a16:creationId xmlns:a16="http://schemas.microsoft.com/office/drawing/2014/main" id="{123695C5-DDB9-4F3C-9907-D4F56287E814}"/>
              </a:ext>
            </a:extLst>
          </p:cNvPr>
          <p:cNvGraphicFramePr>
            <a:graphicFrameLocks noGrp="1"/>
          </p:cNvGraphicFramePr>
          <p:nvPr/>
        </p:nvGraphicFramePr>
        <p:xfrm>
          <a:off x="563103" y="2997565"/>
          <a:ext cx="11238369" cy="2812383"/>
        </p:xfrm>
        <a:graphic>
          <a:graphicData uri="http://schemas.openxmlformats.org/drawingml/2006/table">
            <a:tbl>
              <a:tblPr bandRow="1">
                <a:tableStyleId>{5C22544A-7EE6-4342-B048-85BDC9FD1C3A}</a:tableStyleId>
              </a:tblPr>
              <a:tblGrid>
                <a:gridCol w="4029690">
                  <a:extLst>
                    <a:ext uri="{9D8B030D-6E8A-4147-A177-3AD203B41FA5}">
                      <a16:colId xmlns:a16="http://schemas.microsoft.com/office/drawing/2014/main" val="1526383179"/>
                    </a:ext>
                  </a:extLst>
                </a:gridCol>
                <a:gridCol w="7208679">
                  <a:extLst>
                    <a:ext uri="{9D8B030D-6E8A-4147-A177-3AD203B41FA5}">
                      <a16:colId xmlns:a16="http://schemas.microsoft.com/office/drawing/2014/main" val="2367232424"/>
                    </a:ext>
                  </a:extLst>
                </a:gridCol>
              </a:tblGrid>
              <a:tr h="937461">
                <a:tc>
                  <a:txBody>
                    <a:bodyPr/>
                    <a:lstStyle/>
                    <a:p>
                      <a:r>
                        <a:rPr lang="en-US" altLang="zh-CN" sz="2200" b="0" dirty="0" err="1">
                          <a:latin typeface="Calibri" panose="020F0502020204030204" pitchFamily="34" charset="0"/>
                          <a:ea typeface="Calibri" panose="020F0502020204030204" pitchFamily="34" charset="0"/>
                          <a:cs typeface="Calibri" panose="020F0502020204030204" pitchFamily="34" charset="0"/>
                        </a:rPr>
                        <a:t>Kullback</a:t>
                      </a:r>
                      <a:r>
                        <a:rPr lang="en-US" altLang="zh-CN" sz="2200" b="0" dirty="0">
                          <a:latin typeface="Calibri" panose="020F0502020204030204" pitchFamily="34" charset="0"/>
                          <a:ea typeface="Calibri" panose="020F0502020204030204" pitchFamily="34" charset="0"/>
                          <a:cs typeface="Calibri" panose="020F0502020204030204" pitchFamily="34" charset="0"/>
                        </a:rPr>
                        <a:t>–</a:t>
                      </a:r>
                      <a:r>
                        <a:rPr lang="en-US" altLang="zh-CN" sz="2200" b="0" dirty="0" err="1">
                          <a:latin typeface="Calibri" panose="020F0502020204030204" pitchFamily="34" charset="0"/>
                          <a:ea typeface="Calibri" panose="020F0502020204030204" pitchFamily="34" charset="0"/>
                          <a:cs typeface="Calibri" panose="020F0502020204030204" pitchFamily="34" charset="0"/>
                        </a:rPr>
                        <a:t>Leibler</a:t>
                      </a:r>
                      <a:r>
                        <a:rPr lang="en-US" altLang="zh-CN" sz="2200" b="0" dirty="0">
                          <a:latin typeface="Calibri" panose="020F0502020204030204" pitchFamily="34" charset="0"/>
                          <a:ea typeface="Calibri" panose="020F0502020204030204" pitchFamily="34" charset="0"/>
                          <a:cs typeface="Calibri" panose="020F0502020204030204" pitchFamily="34" charset="0"/>
                        </a:rPr>
                        <a:t> divergence</a:t>
                      </a:r>
                      <a:endParaRPr lang="zh-CN" altLang="en-US" sz="2200" b="0" dirty="0">
                        <a:latin typeface="Calibri" panose="020F0502020204030204" pitchFamily="34" charset="0"/>
                        <a:cs typeface="Calibri" panose="020F0502020204030204" pitchFamily="34" charset="0"/>
                      </a:endParaRPr>
                    </a:p>
                  </a:txBody>
                  <a:tcPr anchor="ctr"/>
                </a:tc>
                <a:tc>
                  <a:txBody>
                    <a:bodyPr/>
                    <a:lstStyle/>
                    <a:p>
                      <a:endParaRPr lang="zh-CN" altLang="en-US" sz="2200" b="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568753939"/>
                  </a:ext>
                </a:extLst>
              </a:tr>
              <a:tr h="937461">
                <a:tc>
                  <a:txBody>
                    <a:bodyPr/>
                    <a:lstStyle/>
                    <a:p>
                      <a:r>
                        <a:rPr lang="en-US" altLang="zh-CN" sz="2200" b="0" dirty="0">
                          <a:latin typeface="Calibri" panose="020F0502020204030204" pitchFamily="34" charset="0"/>
                          <a:cs typeface="Calibri" panose="020F0502020204030204" pitchFamily="34" charset="0"/>
                        </a:rPr>
                        <a:t>squared Hellinger distance</a:t>
                      </a:r>
                      <a:endParaRPr lang="zh-CN" altLang="en-US" sz="2200" b="0" dirty="0">
                        <a:latin typeface="Calibri" panose="020F0502020204030204" pitchFamily="34" charset="0"/>
                        <a:cs typeface="Calibri" panose="020F0502020204030204" pitchFamily="34" charset="0"/>
                      </a:endParaRPr>
                    </a:p>
                  </a:txBody>
                  <a:tcPr anchor="ctr"/>
                </a:tc>
                <a:tc>
                  <a:txBody>
                    <a:bodyPr/>
                    <a:lstStyle/>
                    <a:p>
                      <a:endParaRPr lang="zh-CN" altLang="en-US" sz="2200" b="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213549771"/>
                  </a:ext>
                </a:extLst>
              </a:tr>
              <a:tr h="937461">
                <a:tc>
                  <a:txBody>
                    <a:bodyPr/>
                    <a:lstStyle/>
                    <a:p>
                      <a:r>
                        <a:rPr lang="en-US" altLang="zh-CN" sz="2200" b="0" dirty="0">
                          <a:latin typeface="Calibri" panose="020F0502020204030204" pitchFamily="34" charset="0"/>
                          <a:cs typeface="Calibri" panose="020F0502020204030204" pitchFamily="34" charset="0"/>
                        </a:rPr>
                        <a:t>Jensen–Shannon divergence</a:t>
                      </a:r>
                      <a:endParaRPr lang="zh-CN" altLang="en-US" sz="2200" b="0" dirty="0">
                        <a:latin typeface="Calibri" panose="020F0502020204030204" pitchFamily="34" charset="0"/>
                        <a:cs typeface="Calibri" panose="020F0502020204030204" pitchFamily="34" charset="0"/>
                      </a:endParaRPr>
                    </a:p>
                  </a:txBody>
                  <a:tcPr anchor="ctr"/>
                </a:tc>
                <a:tc>
                  <a:txBody>
                    <a:bodyPr/>
                    <a:lstStyle/>
                    <a:p>
                      <a:endParaRPr lang="zh-CN" altLang="en-US" sz="2200" b="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804479635"/>
                  </a:ext>
                </a:extLst>
              </a:tr>
            </a:tbl>
          </a:graphicData>
        </a:graphic>
      </p:graphicFrame>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9DB0B58-7B9C-4600-A345-7BAED9450DE6}"/>
                  </a:ext>
                </a:extLst>
              </p:cNvPr>
              <p:cNvSpPr/>
              <p:nvPr/>
            </p:nvSpPr>
            <p:spPr>
              <a:xfrm>
                <a:off x="4894578" y="3024321"/>
                <a:ext cx="3788217" cy="899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b="0" i="1" smtClean="0">
                              <a:latin typeface="Cambria Math" panose="02040503050406030204" pitchFamily="18" charset="0"/>
                            </a:rPr>
                            <m:t>𝐾𝐿</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𝑞</m:t>
                          </m:r>
                        </m:e>
                      </m:d>
                      <m:r>
                        <a:rPr lang="en-US" altLang="zh-CN" sz="2000" i="1">
                          <a:latin typeface="Cambria Math" panose="02040503050406030204" pitchFamily="18" charset="0"/>
                        </a:rPr>
                        <m:t>=</m:t>
                      </m:r>
                      <m:nary>
                        <m:naryPr>
                          <m:limLoc m:val="undOvr"/>
                          <m:subHide m:val="on"/>
                          <m:supHide m:val="on"/>
                          <m:ctrlPr>
                            <a:rPr lang="en-US" altLang="zh-CN" sz="2000" i="1">
                              <a:latin typeface="Cambria Math" panose="02040503050406030204" pitchFamily="18" charset="0"/>
                            </a:rPr>
                          </m:ctrlPr>
                        </m:naryPr>
                        <m:sub/>
                        <m:sup/>
                        <m:e>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𝑞</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num>
                                    <m:den>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den>
                                  </m:f>
                                </m:e>
                              </m:d>
                            </m:e>
                          </m:func>
                          <m:r>
                            <a:rPr lang="en-US" altLang="zh-CN" sz="2000" i="1">
                              <a:latin typeface="Cambria Math" panose="02040503050406030204" pitchFamily="18" charset="0"/>
                            </a:rPr>
                            <m:t>𝑑𝑥</m:t>
                          </m:r>
                        </m:e>
                      </m:nary>
                    </m:oMath>
                  </m:oMathPara>
                </a14:m>
                <a:endParaRPr lang="zh-CN" altLang="en-US" sz="2000" dirty="0"/>
              </a:p>
            </p:txBody>
          </p:sp>
        </mc:Choice>
        <mc:Fallback xmlns="">
          <p:sp>
            <p:nvSpPr>
              <p:cNvPr id="6" name="矩形 5">
                <a:extLst>
                  <a:ext uri="{FF2B5EF4-FFF2-40B4-BE49-F238E27FC236}">
                    <a16:creationId xmlns:a16="http://schemas.microsoft.com/office/drawing/2014/main" id="{D9DB0B58-7B9C-4600-A345-7BAED9450DE6}"/>
                  </a:ext>
                </a:extLst>
              </p:cNvPr>
              <p:cNvSpPr>
                <a:spLocks noRot="1" noChangeAspect="1" noMove="1" noResize="1" noEditPoints="1" noAdjustHandles="1" noChangeArrowheads="1" noChangeShapeType="1" noTextEdit="1"/>
              </p:cNvSpPr>
              <p:nvPr/>
            </p:nvSpPr>
            <p:spPr>
              <a:xfrm>
                <a:off x="4894578" y="3024321"/>
                <a:ext cx="3788217" cy="8996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1533EBB-4DFB-4F98-A969-503970063E3E}"/>
                  </a:ext>
                </a:extLst>
              </p:cNvPr>
              <p:cNvSpPr/>
              <p:nvPr/>
            </p:nvSpPr>
            <p:spPr>
              <a:xfrm>
                <a:off x="4889813" y="3957778"/>
                <a:ext cx="4337791" cy="899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i="1" smtClean="0">
                              <a:latin typeface="Cambria Math" panose="02040503050406030204" pitchFamily="18" charset="0"/>
                            </a:rPr>
                            <m:t>𝐻</m:t>
                          </m:r>
                        </m:e>
                        <m:sup>
                          <m:r>
                            <a:rPr lang="en-US" altLang="zh-CN" sz="2000" b="0" i="1" smtClean="0">
                              <a:latin typeface="Cambria Math" panose="02040503050406030204" pitchFamily="18" charset="0"/>
                            </a:rPr>
                            <m:t>2</m:t>
                          </m:r>
                        </m:sup>
                      </m:s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𝑞</m:t>
                          </m:r>
                        </m:e>
                      </m:d>
                      <m:r>
                        <a:rPr lang="en-US" altLang="zh-CN" sz="2000" i="1">
                          <a:latin typeface="Cambria Math" panose="02040503050406030204" pitchFamily="18" charset="0"/>
                        </a:rPr>
                        <m:t>=</m:t>
                      </m:r>
                      <m:r>
                        <a:rPr lang="en-US" altLang="zh-CN" sz="2000" b="0" i="1" smtClean="0">
                          <a:latin typeface="Cambria Math" panose="02040503050406030204" pitchFamily="18" charset="0"/>
                        </a:rPr>
                        <m:t>2</m:t>
                      </m:r>
                      <m:nary>
                        <m:naryPr>
                          <m:limLoc m:val="undOvr"/>
                          <m:subHide m:val="on"/>
                          <m:supHide m:val="on"/>
                          <m:ctrlPr>
                            <a:rPr lang="en-US" altLang="zh-CN" sz="2000" i="1">
                              <a:latin typeface="Cambria Math" panose="02040503050406030204" pitchFamily="18" charset="0"/>
                            </a:rPr>
                          </m:ctrlPr>
                        </m:naryPr>
                        <m:sub/>
                        <m:sup/>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e>
                                  </m:ra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rad>
                                </m:e>
                              </m:d>
                            </m:e>
                            <m:sup>
                              <m:r>
                                <a:rPr lang="en-US" altLang="zh-CN" sz="2000" b="0" i="1" smtClean="0">
                                  <a:latin typeface="Cambria Math" panose="02040503050406030204" pitchFamily="18" charset="0"/>
                                </a:rPr>
                                <m:t>2</m:t>
                              </m:r>
                            </m:sup>
                          </m:sSup>
                          <m:r>
                            <a:rPr lang="en-US" altLang="zh-CN" sz="2000" i="1">
                              <a:latin typeface="Cambria Math" panose="02040503050406030204" pitchFamily="18" charset="0"/>
                            </a:rPr>
                            <m:t>𝑑𝑥</m:t>
                          </m:r>
                        </m:e>
                      </m:nary>
                    </m:oMath>
                  </m:oMathPara>
                </a14:m>
                <a:endParaRPr lang="zh-CN" altLang="en-US" sz="2000" dirty="0"/>
              </a:p>
            </p:txBody>
          </p:sp>
        </mc:Choice>
        <mc:Fallback xmlns="">
          <p:sp>
            <p:nvSpPr>
              <p:cNvPr id="7" name="矩形 6">
                <a:extLst>
                  <a:ext uri="{FF2B5EF4-FFF2-40B4-BE49-F238E27FC236}">
                    <a16:creationId xmlns:a16="http://schemas.microsoft.com/office/drawing/2014/main" id="{61533EBB-4DFB-4F98-A969-503970063E3E}"/>
                  </a:ext>
                </a:extLst>
              </p:cNvPr>
              <p:cNvSpPr>
                <a:spLocks noRot="1" noChangeAspect="1" noMove="1" noResize="1" noEditPoints="1" noAdjustHandles="1" noChangeArrowheads="1" noChangeShapeType="1" noTextEdit="1"/>
              </p:cNvSpPr>
              <p:nvPr/>
            </p:nvSpPr>
            <p:spPr>
              <a:xfrm>
                <a:off x="4889813" y="3957778"/>
                <a:ext cx="4337791" cy="89967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450E145-1EAC-4EE8-BA77-C00CC143A429}"/>
                  </a:ext>
                </a:extLst>
              </p:cNvPr>
              <p:cNvSpPr/>
              <p:nvPr/>
            </p:nvSpPr>
            <p:spPr>
              <a:xfrm>
                <a:off x="4570733" y="4910278"/>
                <a:ext cx="6060826" cy="899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b="0" i="1" smtClean="0">
                              <a:latin typeface="Cambria Math" panose="02040503050406030204" pitchFamily="18" charset="0"/>
                            </a:rPr>
                            <m:t>𝐽𝑆</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𝑝</m:t>
                          </m:r>
                          <m:r>
                            <a:rPr lang="en-US" altLang="zh-CN" sz="2000" i="1">
                              <a:latin typeface="Cambria Math" panose="02040503050406030204" pitchFamily="18" charset="0"/>
                            </a:rPr>
                            <m:t>,</m:t>
                          </m:r>
                          <m:r>
                            <a:rPr lang="en-US" altLang="zh-CN" sz="2000" i="1">
                              <a:latin typeface="Cambria Math" panose="02040503050406030204" pitchFamily="18" charset="0"/>
                            </a:rPr>
                            <m:t>𝑞</m:t>
                          </m:r>
                        </m:e>
                      </m:d>
                      <m:r>
                        <a:rPr lang="en-US" altLang="zh-CN" sz="2000" i="1">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nary>
                        <m:naryPr>
                          <m:limLoc m:val="undOvr"/>
                          <m:subHide m:val="on"/>
                          <m:supHide m:val="on"/>
                          <m:ctrlPr>
                            <a:rPr lang="en-US" altLang="zh-CN" sz="2000" i="1">
                              <a:latin typeface="Cambria Math" panose="02040503050406030204" pitchFamily="18" charset="0"/>
                            </a:rPr>
                          </m:ctrlPr>
                        </m:naryPr>
                        <m:sub/>
                        <m:sup/>
                        <m:e>
                          <m:d>
                            <m:dPr>
                              <m:ctrlPr>
                                <a:rPr lang="en-US" altLang="zh-CN" sz="2000" b="0" i="1" smtClean="0">
                                  <a:latin typeface="Cambria Math" panose="02040503050406030204" pitchFamily="18" charset="0"/>
                                </a:rPr>
                              </m:ctrlPr>
                            </m:dPr>
                            <m:e>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d>
                          <m:func>
                            <m:funcPr>
                              <m:ctrlPr>
                                <a:rPr lang="en-US" altLang="zh-CN" sz="2000" b="0" i="1" smtClean="0">
                                  <a:latin typeface="Cambria Math" panose="02040503050406030204" pitchFamily="18" charset="0"/>
                                </a:rPr>
                              </m:ctrlPr>
                            </m:funcPr>
                            <m:fName>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ln</m:t>
                              </m:r>
                            </m:fName>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ln</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func>
                          <m:r>
                            <a:rPr lang="en-US" altLang="zh-CN" sz="2000" i="1">
                              <a:latin typeface="Cambria Math" panose="02040503050406030204" pitchFamily="18" charset="0"/>
                            </a:rPr>
                            <m:t>𝑑𝑥</m:t>
                          </m:r>
                        </m:e>
                      </m:nary>
                    </m:oMath>
                  </m:oMathPara>
                </a14:m>
                <a:endParaRPr lang="zh-CN" altLang="en-US" sz="2000" dirty="0"/>
              </a:p>
            </p:txBody>
          </p:sp>
        </mc:Choice>
        <mc:Fallback xmlns="">
          <p:sp>
            <p:nvSpPr>
              <p:cNvPr id="9" name="矩形 8">
                <a:extLst>
                  <a:ext uri="{FF2B5EF4-FFF2-40B4-BE49-F238E27FC236}">
                    <a16:creationId xmlns:a16="http://schemas.microsoft.com/office/drawing/2014/main" id="{5450E145-1EAC-4EE8-BA77-C00CC143A429}"/>
                  </a:ext>
                </a:extLst>
              </p:cNvPr>
              <p:cNvSpPr>
                <a:spLocks noRot="1" noChangeAspect="1" noMove="1" noResize="1" noEditPoints="1" noAdjustHandles="1" noChangeArrowheads="1" noChangeShapeType="1" noTextEdit="1"/>
              </p:cNvSpPr>
              <p:nvPr/>
            </p:nvSpPr>
            <p:spPr>
              <a:xfrm>
                <a:off x="4570733" y="4910278"/>
                <a:ext cx="6060826" cy="899670"/>
              </a:xfrm>
              <a:prstGeom prst="rect">
                <a:avLst/>
              </a:prstGeom>
              <a:blipFill>
                <a:blip r:embed="rId7"/>
                <a:stretch>
                  <a:fillRect/>
                </a:stretch>
              </a:blipFill>
            </p:spPr>
            <p:txBody>
              <a:bodyPr/>
              <a:lstStyle/>
              <a:p>
                <a:r>
                  <a:rPr lang="zh-CN" altLang="en-US">
                    <a:noFill/>
                  </a:rPr>
                  <a:t> </a:t>
                </a:r>
              </a:p>
            </p:txBody>
          </p:sp>
        </mc:Fallback>
      </mc:AlternateContent>
      <p:sp>
        <p:nvSpPr>
          <p:cNvPr id="10" name="日期占位符 9">
            <a:extLst>
              <a:ext uri="{FF2B5EF4-FFF2-40B4-BE49-F238E27FC236}">
                <a16:creationId xmlns:a16="http://schemas.microsoft.com/office/drawing/2014/main" id="{B9B61607-2335-46D4-9525-345FF20C4784}"/>
              </a:ext>
            </a:extLst>
          </p:cNvPr>
          <p:cNvSpPr>
            <a:spLocks noGrp="1"/>
          </p:cNvSpPr>
          <p:nvPr>
            <p:ph type="dt" sz="half" idx="2"/>
          </p:nvPr>
        </p:nvSpPr>
        <p:spPr/>
        <p:txBody>
          <a:bodyPr/>
          <a:lstStyle/>
          <a:p>
            <a:fld id="{751A9A4C-CBFD-40AA-BFF3-4B49C129AFA4}" type="datetime1">
              <a:rPr lang="zh-CN" altLang="en-US" smtClean="0"/>
              <a:t>2023/12/29</a:t>
            </a:fld>
            <a:endParaRPr lang="zh-CN" altLang="en-US" dirty="0"/>
          </a:p>
        </p:txBody>
      </p:sp>
      <p:sp>
        <p:nvSpPr>
          <p:cNvPr id="11" name="页脚占位符 10">
            <a:extLst>
              <a:ext uri="{FF2B5EF4-FFF2-40B4-BE49-F238E27FC236}">
                <a16:creationId xmlns:a16="http://schemas.microsoft.com/office/drawing/2014/main" id="{C89D76EE-D487-4F8A-AF21-E74AF020D16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12" name="灯片编号占位符 11">
            <a:extLst>
              <a:ext uri="{FF2B5EF4-FFF2-40B4-BE49-F238E27FC236}">
                <a16:creationId xmlns:a16="http://schemas.microsoft.com/office/drawing/2014/main" id="{44DB7091-7028-4FC3-B1C1-1946187845A7}"/>
              </a:ext>
            </a:extLst>
          </p:cNvPr>
          <p:cNvSpPr>
            <a:spLocks noGrp="1"/>
          </p:cNvSpPr>
          <p:nvPr>
            <p:ph type="sldNum" sz="quarter" idx="4"/>
          </p:nvPr>
        </p:nvSpPr>
        <p:spPr/>
        <p:txBody>
          <a:bodyPr/>
          <a:lstStyle/>
          <a:p>
            <a:fld id="{DAB89253-CF67-43B6-94EC-8C5C380108CC}" type="slidenum">
              <a:rPr lang="zh-CN" altLang="en-US" smtClean="0"/>
              <a:pPr/>
              <a:t>86</a:t>
            </a:fld>
            <a:endParaRPr lang="zh-CN" altLang="en-US" dirty="0"/>
          </a:p>
        </p:txBody>
      </p:sp>
    </p:spTree>
    <p:extLst>
      <p:ext uri="{BB962C8B-B14F-4D97-AF65-F5344CB8AC3E}">
        <p14:creationId xmlns:p14="http://schemas.microsoft.com/office/powerpoint/2010/main" val="3373144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CCF1C-1989-45D8-AD6E-17126FE31BCA}"/>
              </a:ext>
            </a:extLst>
          </p:cNvPr>
          <p:cNvSpPr>
            <a:spLocks noGrp="1"/>
          </p:cNvSpPr>
          <p:nvPr>
            <p:ph type="title"/>
          </p:nvPr>
        </p:nvSpPr>
        <p:spPr/>
        <p:txBody>
          <a:bodyPr/>
          <a:lstStyle/>
          <a:p>
            <a:r>
              <a:rPr lang="en-US" altLang="zh-CN" dirty="0"/>
              <a:t>Bregman divergences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E6151D4-518C-4E64-9943-291D8C553584}"/>
                  </a:ext>
                </a:extLst>
              </p:cNvPr>
              <p:cNvSpPr>
                <a:spLocks noGrp="1"/>
              </p:cNvSpPr>
              <p:nvPr>
                <p:ph idx="1"/>
              </p:nvPr>
            </p:nvSpPr>
            <p:spPr/>
            <p:txBody>
              <a:bodyPr/>
              <a:lstStyle/>
              <a:p>
                <a:r>
                  <a:rPr lang="en-US" altLang="zh-CN" dirty="0"/>
                  <a:t>Bregman divergences correspond to convex functions on convex sets. </a:t>
                </a:r>
              </a:p>
              <a:p>
                <a:r>
                  <a:rPr lang="en-US" altLang="zh-CN" dirty="0"/>
                  <a:t>Given a strictly convex, continuously differentiable function </a:t>
                </a:r>
                <a14:m>
                  <m:oMath xmlns:m="http://schemas.openxmlformats.org/officeDocument/2006/math">
                    <m:r>
                      <a:rPr lang="en-US" altLang="zh-CN" i="1" dirty="0" smtClean="0">
                        <a:latin typeface="Cambria Math" panose="02040503050406030204" pitchFamily="18" charset="0"/>
                      </a:rPr>
                      <m:t>𝐹</m:t>
                    </m:r>
                  </m:oMath>
                </a14:m>
                <a:r>
                  <a:rPr lang="en-US" altLang="zh-CN" dirty="0"/>
                  <a:t> on a convex set, known as the </a:t>
                </a:r>
                <a:r>
                  <a:rPr lang="en-US" altLang="zh-CN" b="1" dirty="0"/>
                  <a:t>Bregman generator</a:t>
                </a:r>
                <a:r>
                  <a:rPr lang="en-US" altLang="zh-CN" dirty="0"/>
                  <a:t>, the Bregman divergence measures the convexity of: the error of the linear approximation of </a:t>
                </a:r>
                <a14:m>
                  <m:oMath xmlns:m="http://schemas.openxmlformats.org/officeDocument/2006/math">
                    <m:r>
                      <a:rPr lang="en-US" altLang="zh-CN" i="1" dirty="0" smtClean="0">
                        <a:latin typeface="Cambria Math" panose="02040503050406030204" pitchFamily="18" charset="0"/>
                      </a:rPr>
                      <m:t>𝐹</m:t>
                    </m:r>
                  </m:oMath>
                </a14:m>
                <a:r>
                  <a:rPr lang="en-US" altLang="zh-CN" dirty="0"/>
                  <a:t> from </a:t>
                </a:r>
                <a14:m>
                  <m:oMath xmlns:m="http://schemas.openxmlformats.org/officeDocument/2006/math">
                    <m:r>
                      <a:rPr lang="en-US" altLang="zh-CN" i="1" dirty="0" smtClean="0">
                        <a:latin typeface="Cambria Math" panose="02040503050406030204" pitchFamily="18" charset="0"/>
                      </a:rPr>
                      <m:t>𝑞</m:t>
                    </m:r>
                  </m:oMath>
                </a14:m>
                <a:r>
                  <a:rPr lang="en-US" altLang="zh-CN" dirty="0"/>
                  <a:t> as an approximation of the value at </a:t>
                </a:r>
                <a14:m>
                  <m:oMath xmlns:m="http://schemas.openxmlformats.org/officeDocument/2006/math">
                    <m:r>
                      <a:rPr lang="en-US" altLang="zh-CN" i="1" dirty="0" smtClean="0">
                        <a:latin typeface="Cambria Math" panose="02040503050406030204" pitchFamily="18" charset="0"/>
                      </a:rPr>
                      <m:t>𝑝</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DE6151D4-518C-4E64-9943-291D8C553584}"/>
                  </a:ext>
                </a:extLst>
              </p:cNvPr>
              <p:cNvSpPr>
                <a:spLocks noGrp="1" noRot="1" noChangeAspect="1" noMove="1" noResize="1" noEditPoints="1" noAdjustHandles="1" noChangeArrowheads="1" noChangeShapeType="1" noTextEdit="1"/>
              </p:cNvSpPr>
              <p:nvPr>
                <p:ph idx="1"/>
              </p:nvPr>
            </p:nvSpPr>
            <p:spPr>
              <a:blipFill>
                <a:blip r:embed="rId3"/>
                <a:stretch>
                  <a:fillRect t="-1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71056AE-BCC3-4CD3-A1DA-25089C3BE2FC}"/>
                  </a:ext>
                </a:extLst>
              </p:cNvPr>
              <p:cNvSpPr txBox="1"/>
              <p:nvPr/>
            </p:nvSpPr>
            <p:spPr>
              <a:xfrm>
                <a:off x="3262925" y="3147644"/>
                <a:ext cx="541577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𝐹</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𝑝</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𝐹</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m:rPr>
                              <m:sty m:val="p"/>
                            </m:rP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𝑞</m:t>
                              </m:r>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𝑝</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𝑞</m:t>
                          </m:r>
                        </m:e>
                      </m:d>
                    </m:oMath>
                  </m:oMathPara>
                </a14:m>
                <a:endParaRPr lang="zh-CN" altLang="en-US" dirty="0"/>
              </a:p>
            </p:txBody>
          </p:sp>
        </mc:Choice>
        <mc:Fallback xmlns="">
          <p:sp>
            <p:nvSpPr>
              <p:cNvPr id="4" name="文本框 3">
                <a:extLst>
                  <a:ext uri="{FF2B5EF4-FFF2-40B4-BE49-F238E27FC236}">
                    <a16:creationId xmlns:a16="http://schemas.microsoft.com/office/drawing/2014/main" id="{E71056AE-BCC3-4CD3-A1DA-25089C3BE2FC}"/>
                  </a:ext>
                </a:extLst>
              </p:cNvPr>
              <p:cNvSpPr txBox="1">
                <a:spLocks noRot="1" noChangeAspect="1" noMove="1" noResize="1" noEditPoints="1" noAdjustHandles="1" noChangeArrowheads="1" noChangeShapeType="1" noTextEdit="1"/>
              </p:cNvSpPr>
              <p:nvPr/>
            </p:nvSpPr>
            <p:spPr>
              <a:xfrm>
                <a:off x="3262925" y="3147644"/>
                <a:ext cx="5415778" cy="369332"/>
              </a:xfrm>
              <a:prstGeom prst="rect">
                <a:avLst/>
              </a:prstGeom>
              <a:blipFill>
                <a:blip r:embed="rId4"/>
                <a:stretch>
                  <a:fillRect l="-675" b="-24590"/>
                </a:stretch>
              </a:blipFill>
            </p:spPr>
            <p:txBody>
              <a:bodyPr/>
              <a:lstStyle/>
              <a:p>
                <a:r>
                  <a:rPr lang="zh-CN" altLang="en-US">
                    <a:noFill/>
                  </a:rPr>
                  <a:t> </a:t>
                </a:r>
              </a:p>
            </p:txBody>
          </p:sp>
        </mc:Fallback>
      </mc:AlternateContent>
      <p:sp>
        <p:nvSpPr>
          <p:cNvPr id="5" name="日期占位符 4">
            <a:extLst>
              <a:ext uri="{FF2B5EF4-FFF2-40B4-BE49-F238E27FC236}">
                <a16:creationId xmlns:a16="http://schemas.microsoft.com/office/drawing/2014/main" id="{86509DE9-D8F8-4167-BA02-2B386FD6E32B}"/>
              </a:ext>
            </a:extLst>
          </p:cNvPr>
          <p:cNvSpPr>
            <a:spLocks noGrp="1"/>
          </p:cNvSpPr>
          <p:nvPr>
            <p:ph type="dt" sz="half" idx="2"/>
          </p:nvPr>
        </p:nvSpPr>
        <p:spPr/>
        <p:txBody>
          <a:bodyPr/>
          <a:lstStyle/>
          <a:p>
            <a:fld id="{166FAEB4-0ED2-4204-908E-718F88FC99AA}" type="datetime1">
              <a:rPr lang="zh-CN" altLang="en-US" smtClean="0"/>
              <a:t>2023/12/29</a:t>
            </a:fld>
            <a:endParaRPr lang="zh-CN" altLang="en-US" dirty="0"/>
          </a:p>
        </p:txBody>
      </p:sp>
      <p:sp>
        <p:nvSpPr>
          <p:cNvPr id="6" name="页脚占位符 5">
            <a:extLst>
              <a:ext uri="{FF2B5EF4-FFF2-40B4-BE49-F238E27FC236}">
                <a16:creationId xmlns:a16="http://schemas.microsoft.com/office/drawing/2014/main" id="{8528E8D5-A71F-46FB-AE30-89733FD136D0}"/>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7" name="灯片编号占位符 6">
            <a:extLst>
              <a:ext uri="{FF2B5EF4-FFF2-40B4-BE49-F238E27FC236}">
                <a16:creationId xmlns:a16="http://schemas.microsoft.com/office/drawing/2014/main" id="{3118D9E7-6420-4146-A279-6CB9B5E95C9F}"/>
              </a:ext>
            </a:extLst>
          </p:cNvPr>
          <p:cNvSpPr>
            <a:spLocks noGrp="1"/>
          </p:cNvSpPr>
          <p:nvPr>
            <p:ph type="sldNum" sz="quarter" idx="4"/>
          </p:nvPr>
        </p:nvSpPr>
        <p:spPr/>
        <p:txBody>
          <a:bodyPr/>
          <a:lstStyle/>
          <a:p>
            <a:fld id="{DAB89253-CF67-43B6-94EC-8C5C380108CC}" type="slidenum">
              <a:rPr lang="zh-CN" altLang="en-US" smtClean="0"/>
              <a:pPr/>
              <a:t>87</a:t>
            </a:fld>
            <a:endParaRPr lang="zh-CN" altLang="en-US" dirty="0"/>
          </a:p>
        </p:txBody>
      </p:sp>
    </p:spTree>
    <p:extLst>
      <p:ext uri="{BB962C8B-B14F-4D97-AF65-F5344CB8AC3E}">
        <p14:creationId xmlns:p14="http://schemas.microsoft.com/office/powerpoint/2010/main" val="5852755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4C043-0DBA-4F96-A887-CB9227D227CA}"/>
              </a:ext>
            </a:extLst>
          </p:cNvPr>
          <p:cNvSpPr>
            <a:spLocks noGrp="1"/>
          </p:cNvSpPr>
          <p:nvPr>
            <p:ph type="title"/>
          </p:nvPr>
        </p:nvSpPr>
        <p:spPr/>
        <p:txBody>
          <a:bodyPr/>
          <a:lstStyle/>
          <a:p>
            <a:r>
              <a:rPr lang="en-US" altLang="zh-CN" dirty="0" err="1"/>
              <a:t>Kullback-Leibler</a:t>
            </a:r>
            <a:r>
              <a:rPr lang="en-US" altLang="zh-CN" dirty="0"/>
              <a:t> divergence</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05A8C7B-F2F7-419E-A072-2D9580337C03}"/>
                  </a:ext>
                </a:extLst>
              </p:cNvPr>
              <p:cNvSpPr>
                <a:spLocks noGrp="1"/>
              </p:cNvSpPr>
              <p:nvPr>
                <p:ph idx="1"/>
              </p:nvPr>
            </p:nvSpPr>
            <p:spPr/>
            <p:txBody>
              <a:bodyPr/>
              <a:lstStyle/>
              <a:p>
                <a:pPr marL="0" indent="0">
                  <a:buNone/>
                </a:pPr>
                <a:r>
                  <a:rPr lang="en-US" altLang="zh-CN" dirty="0"/>
                  <a:t>The </a:t>
                </a:r>
                <a:r>
                  <a:rPr lang="en-US" altLang="zh-CN" dirty="0" err="1"/>
                  <a:t>Kullback</a:t>
                </a:r>
                <a:r>
                  <a:rPr lang="en-US" altLang="zh-CN" dirty="0"/>
                  <a:t>–</a:t>
                </a:r>
                <a:r>
                  <a:rPr lang="en-US" altLang="zh-CN" dirty="0" err="1"/>
                  <a:t>Leibler</a:t>
                </a:r>
                <a:r>
                  <a:rPr lang="en-US" altLang="zh-CN" dirty="0"/>
                  <a:t> divergence, denoted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𝐾𝐿</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𝑄</m:t>
                    </m:r>
                    <m:r>
                      <a:rPr lang="en-US" altLang="zh-CN" b="0" i="1" smtClean="0">
                        <a:latin typeface="Cambria Math" panose="02040503050406030204" pitchFamily="18" charset="0"/>
                      </a:rPr>
                      <m:t>)</m:t>
                    </m:r>
                  </m:oMath>
                </a14:m>
                <a:r>
                  <a:rPr lang="en-US" altLang="zh-CN" dirty="0"/>
                  <a:t>, is a type of statistical distance: a measure of how one probability distribution </a:t>
                </a:r>
                <a14:m>
                  <m:oMath xmlns:m="http://schemas.openxmlformats.org/officeDocument/2006/math">
                    <m:r>
                      <a:rPr lang="en-US" altLang="zh-CN" i="1" dirty="0" smtClean="0">
                        <a:latin typeface="Cambria Math" panose="02040503050406030204" pitchFamily="18" charset="0"/>
                      </a:rPr>
                      <m:t>𝑃</m:t>
                    </m:r>
                  </m:oMath>
                </a14:m>
                <a:r>
                  <a:rPr lang="en-US" altLang="zh-CN" dirty="0"/>
                  <a:t> is different from a second, reference probability distribution </a:t>
                </a:r>
                <a14:m>
                  <m:oMath xmlns:m="http://schemas.openxmlformats.org/officeDocument/2006/math">
                    <m:r>
                      <a:rPr lang="en-US" altLang="zh-CN" i="1" dirty="0" smtClean="0">
                        <a:latin typeface="Cambria Math" panose="02040503050406030204" pitchFamily="18" charset="0"/>
                      </a:rPr>
                      <m:t>𝑄</m:t>
                    </m:r>
                  </m:oMath>
                </a14:m>
                <a:endParaRPr lang="en-US" altLang="zh-CN" dirty="0"/>
              </a:p>
              <a:p>
                <a:pPr marL="0" indent="0">
                  <a:buNone/>
                </a:pPr>
                <a:r>
                  <a:rPr lang="en-US" altLang="zh-CN" dirty="0"/>
                  <a:t>While it is a distance, it is not a metric, the most familiar type of distance: it is not </a:t>
                </a:r>
                <a:r>
                  <a:rPr lang="en-US" altLang="zh-CN" dirty="0">
                    <a:solidFill>
                      <a:srgbClr val="FF0000"/>
                    </a:solidFill>
                  </a:rPr>
                  <a:t>symmetric</a:t>
                </a:r>
                <a:r>
                  <a:rPr lang="en-US" altLang="zh-CN" dirty="0"/>
                  <a:t> in the two distributions, and does not satisfy the </a:t>
                </a:r>
                <a:r>
                  <a:rPr lang="en-US" altLang="zh-CN" dirty="0">
                    <a:solidFill>
                      <a:srgbClr val="FF0000"/>
                    </a:solidFill>
                  </a:rPr>
                  <a:t>triangle inequality</a:t>
                </a:r>
              </a:p>
              <a:p>
                <a:pPr marL="0" indent="0">
                  <a:buNone/>
                </a:pPr>
                <a:r>
                  <a:rPr lang="en-US" altLang="zh-CN" dirty="0"/>
                  <a:t>A relative entropy of 0 indicates that the two distributions in question have identical quantities of information</a:t>
                </a:r>
              </a:p>
              <a:p>
                <a:pPr marL="0" indent="0">
                  <a:buNone/>
                </a:pPr>
                <a:r>
                  <a:rPr lang="en-US" altLang="zh-CN" dirty="0"/>
                  <a:t>Relative entropy is a nonnegative function of two distributions or measures</a:t>
                </a:r>
                <a:endParaRPr lang="zh-CN" altLang="en-US" dirty="0">
                  <a:solidFill>
                    <a:srgbClr val="FF0000"/>
                  </a:solidFill>
                </a:endParaRPr>
              </a:p>
            </p:txBody>
          </p:sp>
        </mc:Choice>
        <mc:Fallback xmlns="">
          <p:sp>
            <p:nvSpPr>
              <p:cNvPr id="4" name="内容占位符 3">
                <a:extLst>
                  <a:ext uri="{FF2B5EF4-FFF2-40B4-BE49-F238E27FC236}">
                    <a16:creationId xmlns:a16="http://schemas.microsoft.com/office/drawing/2014/main" id="{005A8C7B-F2F7-419E-A072-2D9580337C03}"/>
                  </a:ext>
                </a:extLst>
              </p:cNvPr>
              <p:cNvSpPr>
                <a:spLocks noGrp="1" noRot="1" noChangeAspect="1" noMove="1" noResize="1" noEditPoints="1" noAdjustHandles="1" noChangeArrowheads="1" noChangeShapeType="1" noTextEdit="1"/>
              </p:cNvSpPr>
              <p:nvPr>
                <p:ph idx="1"/>
              </p:nvPr>
            </p:nvSpPr>
            <p:spPr>
              <a:blipFill>
                <a:blip r:embed="rId3"/>
                <a:stretch>
                  <a:fillRect l="-849" t="-1606" r="-623"/>
                </a:stretch>
              </a:blipFill>
            </p:spPr>
            <p:txBody>
              <a:bodyPr/>
              <a:lstStyle/>
              <a:p>
                <a:r>
                  <a:rPr lang="zh-CN" altLang="en-US">
                    <a:noFill/>
                  </a:rPr>
                  <a:t> </a:t>
                </a:r>
              </a:p>
            </p:txBody>
          </p:sp>
        </mc:Fallback>
      </mc:AlternateContent>
      <p:sp>
        <p:nvSpPr>
          <p:cNvPr id="3" name="日期占位符 2">
            <a:extLst>
              <a:ext uri="{FF2B5EF4-FFF2-40B4-BE49-F238E27FC236}">
                <a16:creationId xmlns:a16="http://schemas.microsoft.com/office/drawing/2014/main" id="{1F0340CF-7944-4985-8E4E-2FD36D315016}"/>
              </a:ext>
            </a:extLst>
          </p:cNvPr>
          <p:cNvSpPr>
            <a:spLocks noGrp="1"/>
          </p:cNvSpPr>
          <p:nvPr>
            <p:ph type="dt" sz="half" idx="2"/>
          </p:nvPr>
        </p:nvSpPr>
        <p:spPr/>
        <p:txBody>
          <a:bodyPr/>
          <a:lstStyle/>
          <a:p>
            <a:fld id="{7F7C1F2F-BFE1-4133-84C5-B163358F9690}"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47D35E6E-CD5A-4212-A679-37550881FB1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04A6ECC4-9B1D-427C-BB7F-65AD5D2BFB4F}"/>
              </a:ext>
            </a:extLst>
          </p:cNvPr>
          <p:cNvSpPr>
            <a:spLocks noGrp="1"/>
          </p:cNvSpPr>
          <p:nvPr>
            <p:ph type="sldNum" sz="quarter" idx="4"/>
          </p:nvPr>
        </p:nvSpPr>
        <p:spPr/>
        <p:txBody>
          <a:bodyPr/>
          <a:lstStyle/>
          <a:p>
            <a:fld id="{DAB89253-CF67-43B6-94EC-8C5C380108CC}" type="slidenum">
              <a:rPr lang="zh-CN" altLang="en-US" smtClean="0"/>
              <a:pPr/>
              <a:t>88</a:t>
            </a:fld>
            <a:endParaRPr lang="zh-CN" altLang="en-US" dirty="0"/>
          </a:p>
        </p:txBody>
      </p:sp>
    </p:spTree>
    <p:extLst>
      <p:ext uri="{BB962C8B-B14F-4D97-AF65-F5344CB8AC3E}">
        <p14:creationId xmlns:p14="http://schemas.microsoft.com/office/powerpoint/2010/main" val="42918942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4C043-0DBA-4F96-A887-CB9227D227CA}"/>
              </a:ext>
            </a:extLst>
          </p:cNvPr>
          <p:cNvSpPr>
            <a:spLocks noGrp="1"/>
          </p:cNvSpPr>
          <p:nvPr>
            <p:ph type="title"/>
          </p:nvPr>
        </p:nvSpPr>
        <p:spPr/>
        <p:txBody>
          <a:bodyPr/>
          <a:lstStyle/>
          <a:p>
            <a:r>
              <a:rPr lang="en-US" altLang="zh-CN" dirty="0" err="1"/>
              <a:t>Kullback-Leibler</a:t>
            </a:r>
            <a:r>
              <a:rPr lang="en-US" altLang="zh-CN" dirty="0"/>
              <a:t> divergence</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05A8C7B-F2F7-419E-A072-2D9580337C03}"/>
                  </a:ext>
                </a:extLst>
              </p:cNvPr>
              <p:cNvSpPr>
                <a:spLocks noGrp="1"/>
              </p:cNvSpPr>
              <p:nvPr>
                <p:ph idx="1"/>
              </p:nvPr>
            </p:nvSpPr>
            <p:spPr/>
            <p:txBody>
              <a:bodyPr/>
              <a:lstStyle/>
              <a:p>
                <a:pPr marL="0" indent="0">
                  <a:buNone/>
                </a:pPr>
                <a:r>
                  <a:rPr lang="en-US" altLang="zh-CN" dirty="0"/>
                  <a:t>Consider two probability distributions </a:t>
                </a:r>
                <a14:m>
                  <m:oMath xmlns:m="http://schemas.openxmlformats.org/officeDocument/2006/math">
                    <m:r>
                      <a:rPr lang="en-US" altLang="zh-CN" i="1" dirty="0">
                        <a:latin typeface="Cambria Math" panose="02040503050406030204" pitchFamily="18" charset="0"/>
                      </a:rPr>
                      <m:t>𝑃</m:t>
                    </m:r>
                  </m:oMath>
                </a14:m>
                <a:r>
                  <a:rPr lang="en-US" altLang="zh-CN" dirty="0"/>
                  <a:t> and </a:t>
                </a:r>
                <a14:m>
                  <m:oMath xmlns:m="http://schemas.openxmlformats.org/officeDocument/2006/math">
                    <m:r>
                      <a:rPr lang="en-US" altLang="zh-CN" i="1" dirty="0">
                        <a:latin typeface="Cambria Math" panose="02040503050406030204" pitchFamily="18" charset="0"/>
                      </a:rPr>
                      <m:t>𝑄</m:t>
                    </m:r>
                  </m:oMath>
                </a14:m>
                <a:r>
                  <a:rPr lang="en-US" altLang="zh-CN" dirty="0"/>
                  <a:t>. </a:t>
                </a:r>
              </a:p>
              <a:p>
                <a:pPr marL="0" indent="0">
                  <a:buNone/>
                </a:pPr>
                <a:r>
                  <a:rPr lang="en-US" altLang="zh-CN" dirty="0"/>
                  <a:t>Usually, </a:t>
                </a:r>
                <a14:m>
                  <m:oMath xmlns:m="http://schemas.openxmlformats.org/officeDocument/2006/math">
                    <m:r>
                      <a:rPr lang="en-US" altLang="zh-CN" i="1" dirty="0" smtClean="0">
                        <a:latin typeface="Cambria Math" panose="02040503050406030204" pitchFamily="18" charset="0"/>
                      </a:rPr>
                      <m:t>𝑃</m:t>
                    </m:r>
                  </m:oMath>
                </a14:m>
                <a:r>
                  <a:rPr lang="en-US" altLang="zh-CN" dirty="0"/>
                  <a:t> represents the data, the observations, or a measured probability distribution. </a:t>
                </a:r>
              </a:p>
              <a:p>
                <a:pPr marL="0" indent="0">
                  <a:buNone/>
                </a:pPr>
                <a:r>
                  <a:rPr lang="en-US" altLang="zh-CN" dirty="0"/>
                  <a:t>Distribution </a:t>
                </a:r>
                <a14:m>
                  <m:oMath xmlns:m="http://schemas.openxmlformats.org/officeDocument/2006/math">
                    <m:r>
                      <a:rPr lang="en-US" altLang="zh-CN" i="1" dirty="0" smtClean="0">
                        <a:latin typeface="Cambria Math" panose="02040503050406030204" pitchFamily="18" charset="0"/>
                      </a:rPr>
                      <m:t>𝑄</m:t>
                    </m:r>
                  </m:oMath>
                </a14:m>
                <a:r>
                  <a:rPr lang="en-US" altLang="zh-CN" dirty="0"/>
                  <a:t> represents instead a theory, a model, a description or an approximation of </a:t>
                </a:r>
                <a14:m>
                  <m:oMath xmlns:m="http://schemas.openxmlformats.org/officeDocument/2006/math">
                    <m:r>
                      <a:rPr lang="en-US" altLang="zh-CN" i="1" dirty="0" smtClean="0">
                        <a:latin typeface="Cambria Math" panose="02040503050406030204" pitchFamily="18" charset="0"/>
                      </a:rPr>
                      <m:t>𝑃</m:t>
                    </m:r>
                  </m:oMath>
                </a14:m>
                <a:r>
                  <a:rPr lang="en-US" altLang="zh-CN" dirty="0"/>
                  <a:t>.</a:t>
                </a:r>
              </a:p>
              <a:p>
                <a:pPr marL="0" indent="0">
                  <a:buNone/>
                </a:pPr>
                <a:r>
                  <a:rPr lang="en-US" altLang="zh-CN" dirty="0"/>
                  <a:t>The </a:t>
                </a:r>
                <a:r>
                  <a:rPr lang="en-US" altLang="zh-CN" dirty="0" err="1"/>
                  <a:t>Kullback-Leibler</a:t>
                </a:r>
                <a:r>
                  <a:rPr lang="en-US" altLang="zh-CN" dirty="0"/>
                  <a:t> divergence is then interpreted as the average difference of the number of bits required for encoding samples of </a:t>
                </a:r>
                <a14:m>
                  <m:oMath xmlns:m="http://schemas.openxmlformats.org/officeDocument/2006/math">
                    <m:r>
                      <a:rPr lang="en-US" altLang="zh-CN" i="1" dirty="0">
                        <a:latin typeface="Cambria Math" panose="02040503050406030204" pitchFamily="18" charset="0"/>
                      </a:rPr>
                      <m:t>𝑃</m:t>
                    </m:r>
                  </m:oMath>
                </a14:m>
                <a:r>
                  <a:rPr lang="en-US" altLang="zh-CN" dirty="0"/>
                  <a:t> using a code optimized for </a:t>
                </a:r>
                <a14:m>
                  <m:oMath xmlns:m="http://schemas.openxmlformats.org/officeDocument/2006/math">
                    <m:r>
                      <a:rPr lang="en-US" altLang="zh-CN" i="1" dirty="0">
                        <a:latin typeface="Cambria Math" panose="02040503050406030204" pitchFamily="18" charset="0"/>
                      </a:rPr>
                      <m:t>𝑄</m:t>
                    </m:r>
                  </m:oMath>
                </a14:m>
                <a:r>
                  <a:rPr lang="en-US" altLang="zh-CN" dirty="0"/>
                  <a:t> rather than one optimized for </a:t>
                </a:r>
                <a14:m>
                  <m:oMath xmlns:m="http://schemas.openxmlformats.org/officeDocument/2006/math">
                    <m:r>
                      <a:rPr lang="en-US" altLang="zh-CN" i="1" dirty="0">
                        <a:latin typeface="Cambria Math" panose="02040503050406030204" pitchFamily="18" charset="0"/>
                      </a:rPr>
                      <m:t>𝑃</m:t>
                    </m:r>
                  </m:oMath>
                </a14:m>
                <a:endParaRPr lang="en-US" altLang="zh-CN" dirty="0"/>
              </a:p>
              <a:p>
                <a:pPr marL="0" indent="0">
                  <a:buNone/>
                </a:pPr>
                <a:endParaRPr lang="zh-CN" altLang="en-US" dirty="0"/>
              </a:p>
            </p:txBody>
          </p:sp>
        </mc:Choice>
        <mc:Fallback xmlns="">
          <p:sp>
            <p:nvSpPr>
              <p:cNvPr id="4" name="内容占位符 3">
                <a:extLst>
                  <a:ext uri="{FF2B5EF4-FFF2-40B4-BE49-F238E27FC236}">
                    <a16:creationId xmlns:a16="http://schemas.microsoft.com/office/drawing/2014/main" id="{005A8C7B-F2F7-419E-A072-2D9580337C03}"/>
                  </a:ext>
                </a:extLst>
              </p:cNvPr>
              <p:cNvSpPr>
                <a:spLocks noGrp="1" noRot="1" noChangeAspect="1" noMove="1" noResize="1" noEditPoints="1" noAdjustHandles="1" noChangeArrowheads="1" noChangeShapeType="1" noTextEdit="1"/>
              </p:cNvSpPr>
              <p:nvPr>
                <p:ph idx="1"/>
              </p:nvPr>
            </p:nvSpPr>
            <p:spPr>
              <a:blipFill>
                <a:blip r:embed="rId3"/>
                <a:stretch>
                  <a:fillRect l="-849" t="-1606"/>
                </a:stretch>
              </a:blipFill>
            </p:spPr>
            <p:txBody>
              <a:bodyPr/>
              <a:lstStyle/>
              <a:p>
                <a:r>
                  <a:rPr lang="zh-CN" altLang="en-US">
                    <a:noFill/>
                  </a:rPr>
                  <a:t> </a:t>
                </a:r>
              </a:p>
            </p:txBody>
          </p:sp>
        </mc:Fallback>
      </mc:AlternateContent>
      <p:sp>
        <p:nvSpPr>
          <p:cNvPr id="3" name="日期占位符 2">
            <a:extLst>
              <a:ext uri="{FF2B5EF4-FFF2-40B4-BE49-F238E27FC236}">
                <a16:creationId xmlns:a16="http://schemas.microsoft.com/office/drawing/2014/main" id="{1F0340CF-7944-4985-8E4E-2FD36D315016}"/>
              </a:ext>
            </a:extLst>
          </p:cNvPr>
          <p:cNvSpPr>
            <a:spLocks noGrp="1"/>
          </p:cNvSpPr>
          <p:nvPr>
            <p:ph type="dt" sz="half" idx="2"/>
          </p:nvPr>
        </p:nvSpPr>
        <p:spPr/>
        <p:txBody>
          <a:bodyPr/>
          <a:lstStyle/>
          <a:p>
            <a:fld id="{7F7C1F2F-BFE1-4133-84C5-B163358F9690}"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47D35E6E-CD5A-4212-A679-37550881FB1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04A6ECC4-9B1D-427C-BB7F-65AD5D2BFB4F}"/>
              </a:ext>
            </a:extLst>
          </p:cNvPr>
          <p:cNvSpPr>
            <a:spLocks noGrp="1"/>
          </p:cNvSpPr>
          <p:nvPr>
            <p:ph type="sldNum" sz="quarter" idx="4"/>
          </p:nvPr>
        </p:nvSpPr>
        <p:spPr/>
        <p:txBody>
          <a:bodyPr/>
          <a:lstStyle/>
          <a:p>
            <a:fld id="{DAB89253-CF67-43B6-94EC-8C5C380108CC}" type="slidenum">
              <a:rPr lang="zh-CN" altLang="en-US" smtClean="0"/>
              <a:pPr/>
              <a:t>89</a:t>
            </a:fld>
            <a:endParaRPr lang="zh-CN" altLang="en-US" dirty="0"/>
          </a:p>
        </p:txBody>
      </p:sp>
    </p:spTree>
    <p:extLst>
      <p:ext uri="{BB962C8B-B14F-4D97-AF65-F5344CB8AC3E}">
        <p14:creationId xmlns:p14="http://schemas.microsoft.com/office/powerpoint/2010/main" val="174748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3E314-C724-49C3-A031-2F8BC3E2ABA9}"/>
              </a:ext>
            </a:extLst>
          </p:cNvPr>
          <p:cNvSpPr>
            <a:spLocks noGrp="1"/>
          </p:cNvSpPr>
          <p:nvPr>
            <p:ph type="title"/>
          </p:nvPr>
        </p:nvSpPr>
        <p:spPr/>
        <p:txBody>
          <a:bodyPr/>
          <a:lstStyle/>
          <a:p>
            <a:r>
              <a:rPr lang="en-US" altLang="zh-CN" dirty="0"/>
              <a:t>Why Self-Supervised Learning?</a:t>
            </a:r>
            <a:endParaRPr lang="zh-CN" altLang="en-US" dirty="0"/>
          </a:p>
        </p:txBody>
      </p:sp>
      <p:sp>
        <p:nvSpPr>
          <p:cNvPr id="3" name="内容占位符 2">
            <a:extLst>
              <a:ext uri="{FF2B5EF4-FFF2-40B4-BE49-F238E27FC236}">
                <a16:creationId xmlns:a16="http://schemas.microsoft.com/office/drawing/2014/main" id="{0B7285A4-7BB1-435F-A665-CF315DC56942}"/>
              </a:ext>
            </a:extLst>
          </p:cNvPr>
          <p:cNvSpPr>
            <a:spLocks noGrp="1"/>
          </p:cNvSpPr>
          <p:nvPr>
            <p:ph idx="1"/>
          </p:nvPr>
        </p:nvSpPr>
        <p:spPr/>
        <p:txBody>
          <a:bodyPr/>
          <a:lstStyle/>
          <a:p>
            <a:endParaRPr lang="zh-CN" altLang="en-US" dirty="0"/>
          </a:p>
        </p:txBody>
      </p:sp>
      <p:sp>
        <p:nvSpPr>
          <p:cNvPr id="4" name="日期占位符 3">
            <a:extLst>
              <a:ext uri="{FF2B5EF4-FFF2-40B4-BE49-F238E27FC236}">
                <a16:creationId xmlns:a16="http://schemas.microsoft.com/office/drawing/2014/main" id="{8794839C-C45E-4A60-A171-D9C7B41F7E7D}"/>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EDF49936-75FB-4275-978C-9E432F3587F8}"/>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C5432FB9-0C3F-4391-A341-32CF68878C24}"/>
              </a:ext>
            </a:extLst>
          </p:cNvPr>
          <p:cNvSpPr>
            <a:spLocks noGrp="1"/>
          </p:cNvSpPr>
          <p:nvPr>
            <p:ph type="sldNum" sz="quarter" idx="4"/>
          </p:nvPr>
        </p:nvSpPr>
        <p:spPr/>
        <p:txBody>
          <a:bodyPr/>
          <a:lstStyle/>
          <a:p>
            <a:fld id="{DAB89253-CF67-43B6-94EC-8C5C380108CC}" type="slidenum">
              <a:rPr lang="zh-CN" altLang="en-US" smtClean="0"/>
              <a:pPr/>
              <a:t>9</a:t>
            </a:fld>
            <a:endParaRPr lang="zh-CN" altLang="en-US" dirty="0"/>
          </a:p>
        </p:txBody>
      </p:sp>
      <p:pic>
        <p:nvPicPr>
          <p:cNvPr id="7" name="图片 6">
            <a:extLst>
              <a:ext uri="{FF2B5EF4-FFF2-40B4-BE49-F238E27FC236}">
                <a16:creationId xmlns:a16="http://schemas.microsoft.com/office/drawing/2014/main" id="{5B84FF15-C520-4388-A3A7-701093756D8A}"/>
              </a:ext>
            </a:extLst>
          </p:cNvPr>
          <p:cNvPicPr>
            <a:picLocks noChangeAspect="1"/>
          </p:cNvPicPr>
          <p:nvPr/>
        </p:nvPicPr>
        <p:blipFill>
          <a:blip r:embed="rId2"/>
          <a:stretch>
            <a:fillRect/>
          </a:stretch>
        </p:blipFill>
        <p:spPr>
          <a:xfrm>
            <a:off x="788510" y="1949450"/>
            <a:ext cx="4597877" cy="2836156"/>
          </a:xfrm>
          <a:prstGeom prst="rect">
            <a:avLst/>
          </a:prstGeom>
        </p:spPr>
      </p:pic>
      <p:sp>
        <p:nvSpPr>
          <p:cNvPr id="9" name="矩形 8">
            <a:extLst>
              <a:ext uri="{FF2B5EF4-FFF2-40B4-BE49-F238E27FC236}">
                <a16:creationId xmlns:a16="http://schemas.microsoft.com/office/drawing/2014/main" id="{A3D7C534-98C2-4B01-B12E-C09D1BDA2F3B}"/>
              </a:ext>
            </a:extLst>
          </p:cNvPr>
          <p:cNvSpPr/>
          <p:nvPr/>
        </p:nvSpPr>
        <p:spPr>
          <a:xfrm>
            <a:off x="5562600" y="2505670"/>
            <a:ext cx="5681663" cy="1601464"/>
          </a:xfrm>
          <a:prstGeom prst="rect">
            <a:avLst/>
          </a:prstGeom>
        </p:spPr>
        <p:txBody>
          <a:bodyPr wrap="square">
            <a:spAutoFit/>
          </a:bodyPr>
          <a:lstStyle/>
          <a:p>
            <a:pPr marL="91440" indent="-91440">
              <a:lnSpc>
                <a:spcPct val="90000"/>
              </a:lnSpc>
              <a:spcBef>
                <a:spcPts val="1200"/>
              </a:spcBef>
              <a:spcAft>
                <a:spcPts val="200"/>
              </a:spcAft>
              <a:buClr>
                <a:srgbClr val="E48312"/>
              </a:buClr>
              <a:buSzPct val="100000"/>
              <a:buFont typeface="Calibri" panose="020F0502020204030204" pitchFamily="34" charset="0"/>
              <a:buChar char=" "/>
            </a:pPr>
            <a:r>
              <a:rPr lang="en-US" altLang="zh-CN" sz="2400" dirty="0">
                <a:solidFill>
                  <a:srgbClr val="000000">
                    <a:lumMod val="75000"/>
                    <a:lumOff val="25000"/>
                  </a:srgbClr>
                </a:solidFill>
                <a:latin typeface="Calibri" panose="020F0502020204030204"/>
                <a:ea typeface="宋体" panose="02010600030101010101" pitchFamily="2" charset="-122"/>
                <a:cs typeface="Calibri" panose="020F0502020204030204" pitchFamily="34" charset="0"/>
              </a:rPr>
              <a:t>Give a robot a label and you feed it for a second, teach a robot to label and you feed it for a lifetime </a:t>
            </a:r>
          </a:p>
          <a:p>
            <a:pPr marL="91440" indent="-91440" algn="r">
              <a:lnSpc>
                <a:spcPct val="90000"/>
              </a:lnSpc>
              <a:spcBef>
                <a:spcPts val="1200"/>
              </a:spcBef>
              <a:spcAft>
                <a:spcPts val="200"/>
              </a:spcAft>
              <a:buClr>
                <a:srgbClr val="E48312"/>
              </a:buClr>
              <a:buSzPct val="100000"/>
              <a:buFont typeface="Calibri" panose="020F0502020204030204" pitchFamily="34" charset="0"/>
              <a:buChar char=" "/>
            </a:pPr>
            <a:r>
              <a:rPr lang="en-US" altLang="zh-CN" sz="2400" dirty="0">
                <a:solidFill>
                  <a:srgbClr val="000000">
                    <a:lumMod val="75000"/>
                    <a:lumOff val="25000"/>
                  </a:srgbClr>
                </a:solidFill>
                <a:latin typeface="Calibri" panose="020F0502020204030204"/>
                <a:ea typeface="宋体" panose="02010600030101010101" pitchFamily="2" charset="-122"/>
                <a:cs typeface="Calibri" panose="020F0502020204030204" pitchFamily="34" charset="0"/>
              </a:rPr>
              <a:t>- Pierre </a:t>
            </a:r>
            <a:r>
              <a:rPr lang="en-US" altLang="zh-CN" sz="2400" dirty="0" err="1">
                <a:solidFill>
                  <a:srgbClr val="000000">
                    <a:lumMod val="75000"/>
                    <a:lumOff val="25000"/>
                  </a:srgbClr>
                </a:solidFill>
                <a:latin typeface="Calibri" panose="020F0502020204030204"/>
                <a:ea typeface="宋体" panose="02010600030101010101" pitchFamily="2" charset="-122"/>
                <a:cs typeface="Calibri" panose="020F0502020204030204" pitchFamily="34" charset="0"/>
              </a:rPr>
              <a:t>Sermanet</a:t>
            </a:r>
            <a:endParaRPr lang="zh-CN" altLang="en-US" sz="2400" dirty="0">
              <a:solidFill>
                <a:srgbClr val="000000">
                  <a:lumMod val="75000"/>
                  <a:lumOff val="25000"/>
                </a:srgbClr>
              </a:solidFill>
              <a:latin typeface="Calibri" panose="020F0502020204030204"/>
              <a:ea typeface="宋体" panose="02010600030101010101" pitchFamily="2" charset="-122"/>
              <a:cs typeface="Calibri" panose="020F0502020204030204" pitchFamily="34" charset="0"/>
            </a:endParaRPr>
          </a:p>
        </p:txBody>
      </p:sp>
    </p:spTree>
    <p:extLst>
      <p:ext uri="{BB962C8B-B14F-4D97-AF65-F5344CB8AC3E}">
        <p14:creationId xmlns:p14="http://schemas.microsoft.com/office/powerpoint/2010/main" val="35341379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4C043-0DBA-4F96-A887-CB9227D227CA}"/>
              </a:ext>
            </a:extLst>
          </p:cNvPr>
          <p:cNvSpPr>
            <a:spLocks noGrp="1"/>
          </p:cNvSpPr>
          <p:nvPr>
            <p:ph type="title"/>
          </p:nvPr>
        </p:nvSpPr>
        <p:spPr/>
        <p:txBody>
          <a:bodyPr/>
          <a:lstStyle/>
          <a:p>
            <a:r>
              <a:rPr lang="en-US" altLang="zh-CN" dirty="0" err="1"/>
              <a:t>Kullback-Leibler</a:t>
            </a:r>
            <a:r>
              <a:rPr lang="en-US" altLang="zh-CN" dirty="0"/>
              <a:t> divergence</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05A8C7B-F2F7-419E-A072-2D9580337C03}"/>
                  </a:ext>
                </a:extLst>
              </p:cNvPr>
              <p:cNvSpPr>
                <a:spLocks noGrp="1"/>
              </p:cNvSpPr>
              <p:nvPr>
                <p:ph idx="1"/>
              </p:nvPr>
            </p:nvSpPr>
            <p:spPr/>
            <p:txBody>
              <a:bodyPr>
                <a:noAutofit/>
              </a:bodyPr>
              <a:lstStyle/>
              <a:p>
                <a:pPr marL="0" indent="0">
                  <a:buNone/>
                </a:pPr>
                <a:r>
                  <a:rPr lang="en-US" altLang="zh-CN" dirty="0"/>
                  <a:t>For discrete probability distributions </a:t>
                </a:r>
                <a14:m>
                  <m:oMath xmlns:m="http://schemas.openxmlformats.org/officeDocument/2006/math">
                    <m:r>
                      <a:rPr lang="en-US" altLang="zh-CN" i="1" dirty="0">
                        <a:latin typeface="Cambria Math" panose="02040503050406030204" pitchFamily="18" charset="0"/>
                      </a:rPr>
                      <m:t>𝑃</m:t>
                    </m:r>
                  </m:oMath>
                </a14:m>
                <a:r>
                  <a:rPr lang="en-US" altLang="zh-CN" dirty="0"/>
                  <a:t> and </a:t>
                </a:r>
                <a14:m>
                  <m:oMath xmlns:m="http://schemas.openxmlformats.org/officeDocument/2006/math">
                    <m:r>
                      <a:rPr lang="en-US" altLang="zh-CN" i="1" dirty="0">
                        <a:latin typeface="Cambria Math" panose="02040503050406030204" pitchFamily="18" charset="0"/>
                      </a:rPr>
                      <m:t>𝑄</m:t>
                    </m:r>
                    <m:r>
                      <a:rPr lang="en-US" altLang="zh-CN" i="1" dirty="0">
                        <a:latin typeface="Cambria Math" panose="02040503050406030204" pitchFamily="18" charset="0"/>
                      </a:rPr>
                      <m:t> </m:t>
                    </m:r>
                  </m:oMath>
                </a14:m>
                <a:r>
                  <a:rPr lang="en-US" altLang="zh-CN" dirty="0"/>
                  <a:t>defined on the same sample space, </a:t>
                </a:r>
                <a14:m>
                  <m:oMath xmlns:m="http://schemas.openxmlformats.org/officeDocument/2006/math">
                    <m:r>
                      <a:rPr lang="zh-CN" altLang="en-US" i="1" dirty="0" smtClean="0">
                        <a:latin typeface="Cambria Math" panose="02040503050406030204" pitchFamily="18" charset="0"/>
                      </a:rPr>
                      <m:t>𝒳</m:t>
                    </m:r>
                  </m:oMath>
                </a14:m>
                <a:r>
                  <a:rPr lang="en-US" altLang="zh-CN" dirty="0"/>
                  <a:t> the relative entropy from </a:t>
                </a:r>
                <a14:m>
                  <m:oMath xmlns:m="http://schemas.openxmlformats.org/officeDocument/2006/math">
                    <m:r>
                      <a:rPr lang="en-US" altLang="zh-CN" i="1" dirty="0" smtClean="0">
                        <a:latin typeface="Cambria Math" panose="02040503050406030204" pitchFamily="18" charset="0"/>
                      </a:rPr>
                      <m:t>𝑄</m:t>
                    </m:r>
                  </m:oMath>
                </a14:m>
                <a:r>
                  <a:rPr lang="en-US" altLang="zh-CN" dirty="0"/>
                  <a:t> to </a:t>
                </a:r>
                <a14:m>
                  <m:oMath xmlns:m="http://schemas.openxmlformats.org/officeDocument/2006/math">
                    <m:r>
                      <a:rPr lang="en-US" altLang="zh-CN" i="1" dirty="0" smtClean="0">
                        <a:latin typeface="Cambria Math" panose="02040503050406030204" pitchFamily="18" charset="0"/>
                      </a:rPr>
                      <m:t>𝑃</m:t>
                    </m:r>
                  </m:oMath>
                </a14:m>
                <a:r>
                  <a:rPr lang="en-US" altLang="zh-CN" dirty="0"/>
                  <a:t> is defined to be</a:t>
                </a:r>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It is the expectation of the logarithmic difference between the probabilities </a:t>
                </a:r>
                <a14:m>
                  <m:oMath xmlns:m="http://schemas.openxmlformats.org/officeDocument/2006/math">
                    <m:r>
                      <a:rPr lang="en-US" altLang="zh-CN" i="1" dirty="0">
                        <a:latin typeface="Cambria Math" panose="02040503050406030204" pitchFamily="18" charset="0"/>
                      </a:rPr>
                      <m:t>𝑃</m:t>
                    </m:r>
                  </m:oMath>
                </a14:m>
                <a:r>
                  <a:rPr lang="en-US" altLang="zh-CN" dirty="0"/>
                  <a:t> and </a:t>
                </a:r>
                <a14:m>
                  <m:oMath xmlns:m="http://schemas.openxmlformats.org/officeDocument/2006/math">
                    <m:r>
                      <a:rPr lang="en-US" altLang="zh-CN" i="1" dirty="0">
                        <a:latin typeface="Cambria Math" panose="02040503050406030204" pitchFamily="18" charset="0"/>
                      </a:rPr>
                      <m:t>𝑄</m:t>
                    </m:r>
                    <m:r>
                      <a:rPr lang="en-US" altLang="zh-CN" i="1" dirty="0">
                        <a:latin typeface="Cambria Math" panose="02040503050406030204" pitchFamily="18" charset="0"/>
                      </a:rPr>
                      <m:t> </m:t>
                    </m:r>
                  </m:oMath>
                </a14:m>
                <a:r>
                  <a:rPr lang="en-US" altLang="zh-CN" dirty="0"/>
                  <a:t>where the expectation is taken using the probabilities </a:t>
                </a:r>
                <a14:m>
                  <m:oMath xmlns:m="http://schemas.openxmlformats.org/officeDocument/2006/math">
                    <m:r>
                      <a:rPr lang="en-US" altLang="zh-CN" i="1" dirty="0">
                        <a:latin typeface="Cambria Math" panose="02040503050406030204" pitchFamily="18" charset="0"/>
                      </a:rPr>
                      <m:t>𝑃</m:t>
                    </m:r>
                  </m:oMath>
                </a14:m>
                <a:r>
                  <a:rPr lang="en-US" altLang="zh-CN" dirty="0"/>
                  <a:t>.</a:t>
                </a:r>
              </a:p>
              <a:p>
                <a:pPr marL="0" indent="0">
                  <a:buNone/>
                </a:pPr>
                <a:r>
                  <a:rPr lang="en-US" altLang="zh-CN" dirty="0"/>
                  <a:t>For distributions </a:t>
                </a:r>
                <a14:m>
                  <m:oMath xmlns:m="http://schemas.openxmlformats.org/officeDocument/2006/math">
                    <m:r>
                      <a:rPr lang="en-US" altLang="zh-CN" i="1" dirty="0">
                        <a:latin typeface="Cambria Math" panose="02040503050406030204" pitchFamily="18" charset="0"/>
                      </a:rPr>
                      <m:t>𝑃</m:t>
                    </m:r>
                  </m:oMath>
                </a14:m>
                <a:r>
                  <a:rPr lang="en-US" altLang="zh-CN" dirty="0"/>
                  <a:t> and </a:t>
                </a:r>
                <a14:m>
                  <m:oMath xmlns:m="http://schemas.openxmlformats.org/officeDocument/2006/math">
                    <m:r>
                      <a:rPr lang="en-US" altLang="zh-CN" i="1" dirty="0">
                        <a:latin typeface="Cambria Math" panose="02040503050406030204" pitchFamily="18" charset="0"/>
                      </a:rPr>
                      <m:t>𝑄</m:t>
                    </m:r>
                  </m:oMath>
                </a14:m>
                <a:r>
                  <a:rPr lang="en-US" altLang="zh-CN" dirty="0"/>
                  <a:t> of a continuous random variable, relative entropy is defined to be the integral</a:t>
                </a:r>
              </a:p>
              <a:p>
                <a:pPr marL="0" indent="0">
                  <a:buNone/>
                </a:pPr>
                <a:endParaRPr lang="en-US" altLang="zh-CN" dirty="0"/>
              </a:p>
              <a:p>
                <a:pPr marL="0" indent="0">
                  <a:buNone/>
                </a:pPr>
                <a:endParaRPr lang="en-US" altLang="zh-CN" dirty="0"/>
              </a:p>
              <a:p>
                <a:pPr marL="0" indent="0">
                  <a:buNone/>
                </a:pPr>
                <a:r>
                  <a:rPr lang="en-US" altLang="zh-CN" dirty="0"/>
                  <a:t>where </a:t>
                </a:r>
                <a14:m>
                  <m:oMath xmlns:m="http://schemas.openxmlformats.org/officeDocument/2006/math">
                    <m:r>
                      <a:rPr lang="en-US" altLang="zh-CN" i="1" dirty="0" smtClean="0">
                        <a:latin typeface="Cambria Math" panose="02040503050406030204" pitchFamily="18" charset="0"/>
                      </a:rPr>
                      <m:t>𝑝</m:t>
                    </m:r>
                  </m:oMath>
                </a14:m>
                <a:r>
                  <a:rPr lang="en-US" altLang="zh-CN" dirty="0"/>
                  <a:t> and </a:t>
                </a:r>
                <a14:m>
                  <m:oMath xmlns:m="http://schemas.openxmlformats.org/officeDocument/2006/math">
                    <m:r>
                      <a:rPr lang="en-US" altLang="zh-CN" i="1" dirty="0" smtClean="0">
                        <a:latin typeface="Cambria Math" panose="02040503050406030204" pitchFamily="18" charset="0"/>
                      </a:rPr>
                      <m:t>𝑞</m:t>
                    </m:r>
                  </m:oMath>
                </a14:m>
                <a:r>
                  <a:rPr lang="en-US" altLang="zh-CN" dirty="0"/>
                  <a:t> denote the probability densities of </a:t>
                </a:r>
                <a14:m>
                  <m:oMath xmlns:m="http://schemas.openxmlformats.org/officeDocument/2006/math">
                    <m:r>
                      <a:rPr lang="en-US" altLang="zh-CN" i="1" dirty="0">
                        <a:latin typeface="Cambria Math" panose="02040503050406030204" pitchFamily="18" charset="0"/>
                      </a:rPr>
                      <m:t>𝑃</m:t>
                    </m:r>
                  </m:oMath>
                </a14:m>
                <a:r>
                  <a:rPr lang="en-US" altLang="zh-CN" dirty="0"/>
                  <a:t> and </a:t>
                </a:r>
                <a14:m>
                  <m:oMath xmlns:m="http://schemas.openxmlformats.org/officeDocument/2006/math">
                    <m:r>
                      <a:rPr lang="en-US" altLang="zh-CN" i="1" dirty="0">
                        <a:latin typeface="Cambria Math" panose="02040503050406030204" pitchFamily="18" charset="0"/>
                      </a:rPr>
                      <m:t>𝑄</m:t>
                    </m:r>
                    <m:r>
                      <a:rPr lang="en-US" altLang="zh-CN" i="1" dirty="0">
                        <a:latin typeface="Cambria Math" panose="02040503050406030204" pitchFamily="18" charset="0"/>
                      </a:rPr>
                      <m:t> </m:t>
                    </m:r>
                  </m:oMath>
                </a14:m>
                <a:endParaRPr lang="zh-CN" altLang="en-US" dirty="0"/>
              </a:p>
            </p:txBody>
          </p:sp>
        </mc:Choice>
        <mc:Fallback xmlns="">
          <p:sp>
            <p:nvSpPr>
              <p:cNvPr id="4" name="内容占位符 3">
                <a:extLst>
                  <a:ext uri="{FF2B5EF4-FFF2-40B4-BE49-F238E27FC236}">
                    <a16:creationId xmlns:a16="http://schemas.microsoft.com/office/drawing/2014/main" id="{005A8C7B-F2F7-419E-A072-2D9580337C03}"/>
                  </a:ext>
                </a:extLst>
              </p:cNvPr>
              <p:cNvSpPr>
                <a:spLocks noGrp="1" noRot="1" noChangeAspect="1" noMove="1" noResize="1" noEditPoints="1" noAdjustHandles="1" noChangeArrowheads="1" noChangeShapeType="1" noTextEdit="1"/>
              </p:cNvSpPr>
              <p:nvPr>
                <p:ph idx="1"/>
              </p:nvPr>
            </p:nvSpPr>
            <p:spPr>
              <a:blipFill>
                <a:blip r:embed="rId3"/>
                <a:stretch>
                  <a:fillRect l="-849" t="-1606" r="-1245" b="-5390"/>
                </a:stretch>
              </a:blipFill>
            </p:spPr>
            <p:txBody>
              <a:bodyPr/>
              <a:lstStyle/>
              <a:p>
                <a:r>
                  <a:rPr lang="zh-CN" altLang="en-US">
                    <a:noFill/>
                  </a:rPr>
                  <a:t> </a:t>
                </a:r>
              </a:p>
            </p:txBody>
          </p:sp>
        </mc:Fallback>
      </mc:AlternateContent>
      <p:sp>
        <p:nvSpPr>
          <p:cNvPr id="3" name="日期占位符 2">
            <a:extLst>
              <a:ext uri="{FF2B5EF4-FFF2-40B4-BE49-F238E27FC236}">
                <a16:creationId xmlns:a16="http://schemas.microsoft.com/office/drawing/2014/main" id="{1F0340CF-7944-4985-8E4E-2FD36D315016}"/>
              </a:ext>
            </a:extLst>
          </p:cNvPr>
          <p:cNvSpPr>
            <a:spLocks noGrp="1"/>
          </p:cNvSpPr>
          <p:nvPr>
            <p:ph type="dt" sz="half" idx="2"/>
          </p:nvPr>
        </p:nvSpPr>
        <p:spPr/>
        <p:txBody>
          <a:bodyPr/>
          <a:lstStyle/>
          <a:p>
            <a:fld id="{7F7C1F2F-BFE1-4133-84C5-B163358F9690}"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47D35E6E-CD5A-4212-A679-37550881FB1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04A6ECC4-9B1D-427C-BB7F-65AD5D2BFB4F}"/>
              </a:ext>
            </a:extLst>
          </p:cNvPr>
          <p:cNvSpPr>
            <a:spLocks noGrp="1"/>
          </p:cNvSpPr>
          <p:nvPr>
            <p:ph type="sldNum" sz="quarter" idx="4"/>
          </p:nvPr>
        </p:nvSpPr>
        <p:spPr/>
        <p:txBody>
          <a:bodyPr/>
          <a:lstStyle/>
          <a:p>
            <a:fld id="{DAB89253-CF67-43B6-94EC-8C5C380108CC}" type="slidenum">
              <a:rPr lang="zh-CN" altLang="en-US" smtClean="0"/>
              <a:pPr/>
              <a:t>90</a:t>
            </a:fld>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42098DC-686D-45FA-BAEB-ACBBA96CCA12}"/>
                  </a:ext>
                </a:extLst>
              </p:cNvPr>
              <p:cNvSpPr/>
              <p:nvPr/>
            </p:nvSpPr>
            <p:spPr>
              <a:xfrm>
                <a:off x="3342003" y="1847977"/>
                <a:ext cx="4686924" cy="1011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b="0" i="1" smtClean="0">
                              <a:latin typeface="Cambria Math" panose="02040503050406030204" pitchFamily="18" charset="0"/>
                            </a:rPr>
                            <m:t>𝐾𝐿</m:t>
                          </m:r>
                        </m:sub>
                      </m:sSub>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i="1">
                              <a:latin typeface="Cambria Math" panose="02040503050406030204" pitchFamily="18" charset="0"/>
                            </a:rPr>
                            <m:t>𝑄</m:t>
                          </m:r>
                        </m:e>
                      </m:d>
                      <m:r>
                        <a:rPr lang="en-US" altLang="zh-CN" sz="2400" i="1">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i="1" dirty="0">
                              <a:latin typeface="Cambria Math" panose="02040503050406030204" pitchFamily="18" charset="0"/>
                            </a:rPr>
                            <m:t>𝒳</m:t>
                          </m:r>
                        </m:sub>
                        <m:sup/>
                        <m:e>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𝑄</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den>
                                  </m:f>
                                </m:e>
                              </m:d>
                            </m:e>
                          </m:func>
                        </m:e>
                      </m:nary>
                    </m:oMath>
                  </m:oMathPara>
                </a14:m>
                <a:endParaRPr lang="zh-CN" altLang="en-US" sz="2400" dirty="0"/>
              </a:p>
            </p:txBody>
          </p:sp>
        </mc:Choice>
        <mc:Fallback xmlns="">
          <p:sp>
            <p:nvSpPr>
              <p:cNvPr id="7" name="矩形 6">
                <a:extLst>
                  <a:ext uri="{FF2B5EF4-FFF2-40B4-BE49-F238E27FC236}">
                    <a16:creationId xmlns:a16="http://schemas.microsoft.com/office/drawing/2014/main" id="{542098DC-686D-45FA-BAEB-ACBBA96CCA12}"/>
                  </a:ext>
                </a:extLst>
              </p:cNvPr>
              <p:cNvSpPr>
                <a:spLocks noRot="1" noChangeAspect="1" noMove="1" noResize="1" noEditPoints="1" noAdjustHandles="1" noChangeArrowheads="1" noChangeShapeType="1" noTextEdit="1"/>
              </p:cNvSpPr>
              <p:nvPr/>
            </p:nvSpPr>
            <p:spPr>
              <a:xfrm>
                <a:off x="3342003" y="1847977"/>
                <a:ext cx="4686924" cy="101188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4BC0F15-A4E0-400F-877B-696E813B1B33}"/>
                  </a:ext>
                </a:extLst>
              </p:cNvPr>
              <p:cNvSpPr/>
              <p:nvPr/>
            </p:nvSpPr>
            <p:spPr>
              <a:xfrm>
                <a:off x="3342003" y="4815040"/>
                <a:ext cx="4720331"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b="0" i="1" smtClean="0">
                              <a:latin typeface="Cambria Math" panose="02040503050406030204" pitchFamily="18" charset="0"/>
                            </a:rPr>
                            <m:t>𝐾𝐿</m:t>
                          </m:r>
                        </m:sub>
                      </m:sSub>
                      <m:d>
                        <m:dPr>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i="1">
                              <a:latin typeface="Cambria Math" panose="02040503050406030204" pitchFamily="18" charset="0"/>
                            </a:rPr>
                            <m:t>𝑄</m:t>
                          </m:r>
                        </m:e>
                      </m:d>
                      <m:r>
                        <a:rPr lang="en-US" altLang="zh-CN" sz="2400" i="1">
                          <a:latin typeface="Cambria Math" panose="02040503050406030204" pitchFamily="18" charset="0"/>
                        </a:rPr>
                        <m:t>=</m:t>
                      </m:r>
                      <m:nary>
                        <m:naryPr>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ub>
                        <m:sup>
                          <m:r>
                            <a:rPr lang="en-US" altLang="zh-CN" sz="2400" b="0" i="1" smtClean="0">
                              <a:latin typeface="Cambria Math" panose="02040503050406030204" pitchFamily="18" charset="0"/>
                            </a:rPr>
                            <m:t>∞</m:t>
                          </m:r>
                        </m:sup>
                        <m:e>
                          <m:r>
                            <a:rPr lang="en-US" altLang="zh-CN" sz="2400" b="0" i="1" smtClean="0">
                              <a:latin typeface="Cambria Math" panose="02040503050406030204" pitchFamily="18" charset="0"/>
                            </a:rPr>
                            <m:t>𝑝</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num>
                                    <m:den>
                                      <m:r>
                                        <a:rPr lang="en-US" altLang="zh-CN" sz="2400" b="0" i="1" smtClean="0">
                                          <a:latin typeface="Cambria Math" panose="02040503050406030204" pitchFamily="18" charset="0"/>
                                        </a:rPr>
                                        <m:t>𝑞</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den>
                                  </m:f>
                                </m:e>
                              </m:d>
                            </m:e>
                          </m:func>
                        </m:e>
                      </m:nary>
                    </m:oMath>
                  </m:oMathPara>
                </a14:m>
                <a:endParaRPr lang="zh-CN" altLang="en-US" sz="2400" dirty="0"/>
              </a:p>
            </p:txBody>
          </p:sp>
        </mc:Choice>
        <mc:Fallback xmlns="">
          <p:sp>
            <p:nvSpPr>
              <p:cNvPr id="8" name="矩形 7">
                <a:extLst>
                  <a:ext uri="{FF2B5EF4-FFF2-40B4-BE49-F238E27FC236}">
                    <a16:creationId xmlns:a16="http://schemas.microsoft.com/office/drawing/2014/main" id="{B4BC0F15-A4E0-400F-877B-696E813B1B33}"/>
                  </a:ext>
                </a:extLst>
              </p:cNvPr>
              <p:cNvSpPr>
                <a:spLocks noRot="1" noChangeAspect="1" noMove="1" noResize="1" noEditPoints="1" noAdjustHandles="1" noChangeArrowheads="1" noChangeShapeType="1" noTextEdit="1"/>
              </p:cNvSpPr>
              <p:nvPr/>
            </p:nvSpPr>
            <p:spPr>
              <a:xfrm>
                <a:off x="3342003" y="4815040"/>
                <a:ext cx="4720331" cy="92217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8264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14C043-0DBA-4F96-A887-CB9227D227CA}"/>
              </a:ext>
            </a:extLst>
          </p:cNvPr>
          <p:cNvSpPr>
            <a:spLocks noGrp="1"/>
          </p:cNvSpPr>
          <p:nvPr>
            <p:ph type="title"/>
          </p:nvPr>
        </p:nvSpPr>
        <p:spPr/>
        <p:txBody>
          <a:bodyPr/>
          <a:lstStyle/>
          <a:p>
            <a:r>
              <a:rPr lang="en-US" altLang="zh-CN" dirty="0" err="1"/>
              <a:t>Kullback-Leibler</a:t>
            </a:r>
            <a:r>
              <a:rPr lang="en-US" altLang="zh-CN" dirty="0"/>
              <a:t> divergence</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05A8C7B-F2F7-419E-A072-2D9580337C03}"/>
                  </a:ext>
                </a:extLst>
              </p:cNvPr>
              <p:cNvSpPr>
                <a:spLocks noGrp="1"/>
              </p:cNvSpPr>
              <p:nvPr>
                <p:ph idx="1"/>
              </p:nvPr>
            </p:nvSpPr>
            <p:spPr/>
            <p:txBody>
              <a:bodyPr>
                <a:noAutofit/>
              </a:bodyPr>
              <a:lstStyle/>
              <a:p>
                <a:pPr marL="0" indent="0">
                  <a:buNone/>
                </a:pPr>
                <a:r>
                  <a:rPr lang="en-US" altLang="zh-CN" dirty="0"/>
                  <a:t>Example: Let </a:t>
                </a:r>
                <a14:m>
                  <m:oMath xmlns:m="http://schemas.openxmlformats.org/officeDocument/2006/math">
                    <m:r>
                      <a:rPr lang="en-US" altLang="zh-CN" i="1" dirty="0">
                        <a:latin typeface="Cambria Math" panose="02040503050406030204" pitchFamily="18" charset="0"/>
                      </a:rPr>
                      <m:t>𝑃</m:t>
                    </m:r>
                  </m:oMath>
                </a14:m>
                <a:r>
                  <a:rPr lang="en-US" altLang="zh-CN" dirty="0"/>
                  <a:t> and </a:t>
                </a:r>
                <a14:m>
                  <m:oMath xmlns:m="http://schemas.openxmlformats.org/officeDocument/2006/math">
                    <m:r>
                      <a:rPr lang="en-US" altLang="zh-CN" i="1" dirty="0">
                        <a:latin typeface="Cambria Math" panose="02040503050406030204" pitchFamily="18" charset="0"/>
                      </a:rPr>
                      <m:t>𝑄</m:t>
                    </m:r>
                    <m:r>
                      <a:rPr lang="en-US" altLang="zh-CN" i="1" dirty="0">
                        <a:latin typeface="Cambria Math" panose="02040503050406030204" pitchFamily="18" charset="0"/>
                      </a:rPr>
                      <m:t> </m:t>
                    </m:r>
                  </m:oMath>
                </a14:m>
                <a:r>
                  <a:rPr lang="en-US" altLang="zh-CN" dirty="0"/>
                  <a:t>be the distributions shown in the table and figure. </a:t>
                </a:r>
                <a14:m>
                  <m:oMath xmlns:m="http://schemas.openxmlformats.org/officeDocument/2006/math">
                    <m:r>
                      <a:rPr lang="en-US" altLang="zh-CN" i="1" dirty="0" smtClean="0">
                        <a:latin typeface="Cambria Math" panose="02040503050406030204" pitchFamily="18" charset="0"/>
                      </a:rPr>
                      <m:t>𝑃</m:t>
                    </m:r>
                  </m:oMath>
                </a14:m>
                <a:r>
                  <a:rPr lang="en-US" altLang="zh-CN" dirty="0"/>
                  <a:t> is the distribution on the left side of the figure, a binomial distribution with </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=2</m:t>
                    </m:r>
                  </m:oMath>
                </a14:m>
                <a:r>
                  <a:rPr lang="en-US" altLang="zh-CN" dirty="0"/>
                  <a:t> and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=0.4</m:t>
                    </m:r>
                  </m:oMath>
                </a14:m>
                <a:r>
                  <a:rPr lang="en-US" altLang="zh-CN" dirty="0"/>
                  <a:t>. </a:t>
                </a:r>
                <a14:m>
                  <m:oMath xmlns:m="http://schemas.openxmlformats.org/officeDocument/2006/math">
                    <m:r>
                      <a:rPr lang="en-US" altLang="zh-CN" i="1" dirty="0" smtClean="0">
                        <a:latin typeface="Cambria Math" panose="02040503050406030204" pitchFamily="18" charset="0"/>
                      </a:rPr>
                      <m:t>𝑄</m:t>
                    </m:r>
                  </m:oMath>
                </a14:m>
                <a:r>
                  <a:rPr lang="en-US" altLang="zh-CN" dirty="0"/>
                  <a:t> is the distribution on the right side of the figure, a discrete uniform distribution with the three possible outcomes </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=0, 1, 2</m:t>
                    </m:r>
                  </m:oMath>
                </a14:m>
                <a:r>
                  <a:rPr lang="en-US" altLang="zh-CN" dirty="0"/>
                  <a:t> (i.e. </a:t>
                </a:r>
                <a14:m>
                  <m:oMath xmlns:m="http://schemas.openxmlformats.org/officeDocument/2006/math">
                    <m:r>
                      <a:rPr lang="zh-CN" altLang="en-US" i="1" dirty="0">
                        <a:latin typeface="Cambria Math" panose="02040503050406030204" pitchFamily="18" charset="0"/>
                      </a:rPr>
                      <m:t>𝒳</m:t>
                    </m:r>
                    <m:r>
                      <a:rPr lang="en-US" altLang="zh-CN" i="1" dirty="0" smtClean="0">
                        <a:latin typeface="Cambria Math" panose="02040503050406030204" pitchFamily="18" charset="0"/>
                      </a:rPr>
                      <m:t>={0,1,2}</m:t>
                    </m:r>
                  </m:oMath>
                </a14:m>
                <a:r>
                  <a:rPr lang="en-US" altLang="zh-CN" dirty="0"/>
                  <a:t>), each with probability </a:t>
                </a:r>
                <a14:m>
                  <m:oMath xmlns:m="http://schemas.openxmlformats.org/officeDocument/2006/math">
                    <m:r>
                      <a:rPr lang="en-US" altLang="zh-CN" i="1" dirty="0" smtClean="0">
                        <a:latin typeface="Cambria Math" panose="02040503050406030204" pitchFamily="18" charset="0"/>
                      </a:rPr>
                      <m:t>𝑝</m:t>
                    </m:r>
                    <m:r>
                      <a:rPr lang="en-US" altLang="zh-CN" i="1" dirty="0">
                        <a:latin typeface="Cambria Math" panose="02040503050406030204" pitchFamily="18" charset="0"/>
                      </a:rPr>
                      <m:t>=1/3</m:t>
                    </m:r>
                  </m:oMath>
                </a14:m>
                <a:r>
                  <a:rPr lang="en-US" altLang="zh-CN" dirty="0"/>
                  <a:t>.</a:t>
                </a:r>
                <a:endParaRPr lang="zh-CN" altLang="en-US" dirty="0"/>
              </a:p>
            </p:txBody>
          </p:sp>
        </mc:Choice>
        <mc:Fallback xmlns="">
          <p:sp>
            <p:nvSpPr>
              <p:cNvPr id="4" name="内容占位符 3">
                <a:extLst>
                  <a:ext uri="{FF2B5EF4-FFF2-40B4-BE49-F238E27FC236}">
                    <a16:creationId xmlns:a16="http://schemas.microsoft.com/office/drawing/2014/main" id="{005A8C7B-F2F7-419E-A072-2D9580337C03}"/>
                  </a:ext>
                </a:extLst>
              </p:cNvPr>
              <p:cNvSpPr>
                <a:spLocks noGrp="1" noRot="1" noChangeAspect="1" noMove="1" noResize="1" noEditPoints="1" noAdjustHandles="1" noChangeArrowheads="1" noChangeShapeType="1" noTextEdit="1"/>
              </p:cNvSpPr>
              <p:nvPr>
                <p:ph idx="1"/>
              </p:nvPr>
            </p:nvSpPr>
            <p:spPr>
              <a:blipFill>
                <a:blip r:embed="rId3"/>
                <a:stretch>
                  <a:fillRect l="-849" t="-1606" r="-1415"/>
                </a:stretch>
              </a:blipFill>
            </p:spPr>
            <p:txBody>
              <a:bodyPr/>
              <a:lstStyle/>
              <a:p>
                <a:r>
                  <a:rPr lang="zh-CN" altLang="en-US">
                    <a:noFill/>
                  </a:rPr>
                  <a:t> </a:t>
                </a:r>
              </a:p>
            </p:txBody>
          </p:sp>
        </mc:Fallback>
      </mc:AlternateContent>
      <p:sp>
        <p:nvSpPr>
          <p:cNvPr id="3" name="日期占位符 2">
            <a:extLst>
              <a:ext uri="{FF2B5EF4-FFF2-40B4-BE49-F238E27FC236}">
                <a16:creationId xmlns:a16="http://schemas.microsoft.com/office/drawing/2014/main" id="{1F0340CF-7944-4985-8E4E-2FD36D315016}"/>
              </a:ext>
            </a:extLst>
          </p:cNvPr>
          <p:cNvSpPr>
            <a:spLocks noGrp="1"/>
          </p:cNvSpPr>
          <p:nvPr>
            <p:ph type="dt" sz="half" idx="2"/>
          </p:nvPr>
        </p:nvSpPr>
        <p:spPr/>
        <p:txBody>
          <a:bodyPr/>
          <a:lstStyle/>
          <a:p>
            <a:fld id="{7F7C1F2F-BFE1-4133-84C5-B163358F9690}"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47D35E6E-CD5A-4212-A679-37550881FB1C}"/>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04A6ECC4-9B1D-427C-BB7F-65AD5D2BFB4F}"/>
              </a:ext>
            </a:extLst>
          </p:cNvPr>
          <p:cNvSpPr>
            <a:spLocks noGrp="1"/>
          </p:cNvSpPr>
          <p:nvPr>
            <p:ph type="sldNum" sz="quarter" idx="4"/>
          </p:nvPr>
        </p:nvSpPr>
        <p:spPr/>
        <p:txBody>
          <a:bodyPr/>
          <a:lstStyle/>
          <a:p>
            <a:fld id="{DAB89253-CF67-43B6-94EC-8C5C380108CC}" type="slidenum">
              <a:rPr lang="zh-CN" altLang="en-US" smtClean="0"/>
              <a:pPr/>
              <a:t>91</a:t>
            </a:fld>
            <a:endParaRPr lang="zh-CN" altLang="en-US" dirty="0"/>
          </a:p>
        </p:txBody>
      </p:sp>
      <p:pic>
        <p:nvPicPr>
          <p:cNvPr id="4098" name="Picture 2" descr="undefined">
            <a:extLst>
              <a:ext uri="{FF2B5EF4-FFF2-40B4-BE49-F238E27FC236}">
                <a16:creationId xmlns:a16="http://schemas.microsoft.com/office/drawing/2014/main" id="{7E6DC871-B6CD-462C-97CD-90AE9055AF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63" t="4674" r="4267" b="14445"/>
          <a:stretch/>
        </p:blipFill>
        <p:spPr bwMode="auto">
          <a:xfrm>
            <a:off x="430666" y="3378279"/>
            <a:ext cx="5046209" cy="244765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DE60A703-F0B2-48EB-BDA5-F35C28832DBF}"/>
              </a:ext>
            </a:extLst>
          </p:cNvPr>
          <p:cNvPicPr>
            <a:picLocks noChangeAspect="1"/>
          </p:cNvPicPr>
          <p:nvPr/>
        </p:nvPicPr>
        <p:blipFill>
          <a:blip r:embed="rId5"/>
          <a:stretch>
            <a:fillRect/>
          </a:stretch>
        </p:blipFill>
        <p:spPr>
          <a:xfrm>
            <a:off x="6781801" y="3429000"/>
            <a:ext cx="3971926" cy="1987704"/>
          </a:xfrm>
          <a:prstGeom prst="rect">
            <a:avLst/>
          </a:prstGeom>
        </p:spPr>
      </p:pic>
    </p:spTree>
    <p:extLst>
      <p:ext uri="{BB962C8B-B14F-4D97-AF65-F5344CB8AC3E}">
        <p14:creationId xmlns:p14="http://schemas.microsoft.com/office/powerpoint/2010/main" val="23163900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E9701-1C7E-4FC6-989B-6B20A516E38F}"/>
              </a:ext>
            </a:extLst>
          </p:cNvPr>
          <p:cNvSpPr>
            <a:spLocks noGrp="1"/>
          </p:cNvSpPr>
          <p:nvPr>
            <p:ph type="title"/>
          </p:nvPr>
        </p:nvSpPr>
        <p:spPr/>
        <p:txBody>
          <a:bodyPr/>
          <a:lstStyle/>
          <a:p>
            <a:r>
              <a:rPr lang="en-US" altLang="zh-CN" dirty="0" err="1"/>
              <a:t>Kullback-Leibler</a:t>
            </a:r>
            <a:r>
              <a:rPr lang="en-US" altLang="zh-CN" dirty="0"/>
              <a:t> divergence</a:t>
            </a:r>
            <a:endParaRPr lang="zh-CN" altLang="en-US" dirty="0"/>
          </a:p>
        </p:txBody>
      </p:sp>
      <p:sp>
        <p:nvSpPr>
          <p:cNvPr id="3" name="内容占位符 2">
            <a:extLst>
              <a:ext uri="{FF2B5EF4-FFF2-40B4-BE49-F238E27FC236}">
                <a16:creationId xmlns:a16="http://schemas.microsoft.com/office/drawing/2014/main" id="{42A5661C-A23F-4A0F-84E2-53D0910E4E6D}"/>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826879D6-E86A-40F5-87F0-CBA4486C29C9}"/>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E7CB5483-38EA-4D26-949F-DA5DFE8E1DD5}"/>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7C85EC83-1F8C-4FAB-B1C4-78B32DEDE615}"/>
              </a:ext>
            </a:extLst>
          </p:cNvPr>
          <p:cNvSpPr>
            <a:spLocks noGrp="1"/>
          </p:cNvSpPr>
          <p:nvPr>
            <p:ph type="sldNum" sz="quarter" idx="4"/>
          </p:nvPr>
        </p:nvSpPr>
        <p:spPr/>
        <p:txBody>
          <a:bodyPr/>
          <a:lstStyle/>
          <a:p>
            <a:fld id="{DAB89253-CF67-43B6-94EC-8C5C380108CC}" type="slidenum">
              <a:rPr lang="zh-CN" altLang="en-US" smtClean="0"/>
              <a:pPr/>
              <a:t>92</a:t>
            </a:fld>
            <a:endParaRPr lang="zh-CN" altLang="en-US" dirty="0"/>
          </a:p>
        </p:txBody>
      </p:sp>
      <p:pic>
        <p:nvPicPr>
          <p:cNvPr id="8" name="图片 7">
            <a:extLst>
              <a:ext uri="{FF2B5EF4-FFF2-40B4-BE49-F238E27FC236}">
                <a16:creationId xmlns:a16="http://schemas.microsoft.com/office/drawing/2014/main" id="{11B62A3B-26C3-4D3F-AE78-17E981B5E197}"/>
              </a:ext>
            </a:extLst>
          </p:cNvPr>
          <p:cNvPicPr>
            <a:picLocks noChangeAspect="1"/>
          </p:cNvPicPr>
          <p:nvPr/>
        </p:nvPicPr>
        <p:blipFill>
          <a:blip r:embed="rId2"/>
          <a:stretch>
            <a:fillRect/>
          </a:stretch>
        </p:blipFill>
        <p:spPr>
          <a:xfrm>
            <a:off x="587829" y="882564"/>
            <a:ext cx="8063307" cy="4712006"/>
          </a:xfrm>
          <a:prstGeom prst="rect">
            <a:avLst/>
          </a:prstGeom>
        </p:spPr>
      </p:pic>
    </p:spTree>
    <p:extLst>
      <p:ext uri="{BB962C8B-B14F-4D97-AF65-F5344CB8AC3E}">
        <p14:creationId xmlns:p14="http://schemas.microsoft.com/office/powerpoint/2010/main" val="5409779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00E76-CEAF-4EF4-B4C4-A6368F0546F8}"/>
              </a:ext>
            </a:extLst>
          </p:cNvPr>
          <p:cNvSpPr>
            <a:spLocks noGrp="1"/>
          </p:cNvSpPr>
          <p:nvPr>
            <p:ph type="title"/>
          </p:nvPr>
        </p:nvSpPr>
        <p:spPr/>
        <p:txBody>
          <a:bodyPr/>
          <a:lstStyle/>
          <a:p>
            <a:r>
              <a:rPr lang="en-US" altLang="zh-CN" dirty="0"/>
              <a:t>Cross entropy</a:t>
            </a:r>
            <a:endParaRPr lang="zh-CN" altLang="en-US" dirty="0"/>
          </a:p>
        </p:txBody>
      </p:sp>
      <p:sp>
        <p:nvSpPr>
          <p:cNvPr id="3" name="内容占位符 2">
            <a:extLst>
              <a:ext uri="{FF2B5EF4-FFF2-40B4-BE49-F238E27FC236}">
                <a16:creationId xmlns:a16="http://schemas.microsoft.com/office/drawing/2014/main" id="{6FCFA9FD-8176-42D8-909C-B05EBB53BA1C}"/>
              </a:ext>
            </a:extLst>
          </p:cNvPr>
          <p:cNvSpPr>
            <a:spLocks noGrp="1"/>
          </p:cNvSpPr>
          <p:nvPr>
            <p:ph idx="1"/>
          </p:nvPr>
        </p:nvSpPr>
        <p:spPr/>
        <p:txBody>
          <a:bodyPr/>
          <a:lstStyle/>
          <a:p>
            <a:endParaRPr lang="zh-CN" altLang="en-US"/>
          </a:p>
        </p:txBody>
      </p:sp>
      <p:sp>
        <p:nvSpPr>
          <p:cNvPr id="4" name="日期占位符 3">
            <a:extLst>
              <a:ext uri="{FF2B5EF4-FFF2-40B4-BE49-F238E27FC236}">
                <a16:creationId xmlns:a16="http://schemas.microsoft.com/office/drawing/2014/main" id="{590A7B10-DA2B-4E13-A400-7E9858D4CC93}"/>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229C6994-7963-4FC8-A709-F7E1499BDBD2}"/>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FB07045E-B271-4CDD-AF62-7023FE0CF8A5}"/>
              </a:ext>
            </a:extLst>
          </p:cNvPr>
          <p:cNvSpPr>
            <a:spLocks noGrp="1"/>
          </p:cNvSpPr>
          <p:nvPr>
            <p:ph type="sldNum" sz="quarter" idx="4"/>
          </p:nvPr>
        </p:nvSpPr>
        <p:spPr/>
        <p:txBody>
          <a:bodyPr/>
          <a:lstStyle/>
          <a:p>
            <a:fld id="{DAB89253-CF67-43B6-94EC-8C5C380108CC}" type="slidenum">
              <a:rPr lang="zh-CN" altLang="en-US" smtClean="0"/>
              <a:pPr/>
              <a:t>93</a:t>
            </a:fld>
            <a:endParaRPr lang="zh-CN" altLang="en-US" dirty="0"/>
          </a:p>
        </p:txBody>
      </p:sp>
    </p:spTree>
    <p:extLst>
      <p:ext uri="{BB962C8B-B14F-4D97-AF65-F5344CB8AC3E}">
        <p14:creationId xmlns:p14="http://schemas.microsoft.com/office/powerpoint/2010/main" val="31684020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77900-3074-48B9-86D9-B8304287811F}"/>
              </a:ext>
            </a:extLst>
          </p:cNvPr>
          <p:cNvSpPr>
            <a:spLocks noGrp="1"/>
          </p:cNvSpPr>
          <p:nvPr>
            <p:ph type="title"/>
          </p:nvPr>
        </p:nvSpPr>
        <p:spPr/>
        <p:txBody>
          <a:bodyPr>
            <a:normAutofit/>
          </a:bodyPr>
          <a:lstStyle/>
          <a:p>
            <a:r>
              <a:rPr lang="en-US" altLang="zh-CN" dirty="0"/>
              <a:t>Logistic Loss</a:t>
            </a:r>
            <a:endParaRPr lang="zh-CN" altLang="en-US" dirty="0"/>
          </a:p>
        </p:txBody>
      </p:sp>
      <p:sp>
        <p:nvSpPr>
          <p:cNvPr id="3" name="内容占位符 2">
            <a:extLst>
              <a:ext uri="{FF2B5EF4-FFF2-40B4-BE49-F238E27FC236}">
                <a16:creationId xmlns:a16="http://schemas.microsoft.com/office/drawing/2014/main" id="{C33392C7-5E6E-4313-B80A-5C18BF824291}"/>
              </a:ext>
            </a:extLst>
          </p:cNvPr>
          <p:cNvSpPr>
            <a:spLocks noGrp="1"/>
          </p:cNvSpPr>
          <p:nvPr>
            <p:ph idx="1"/>
          </p:nvPr>
        </p:nvSpPr>
        <p:spPr/>
        <p:txBody>
          <a:bodyPr/>
          <a:lstStyle/>
          <a:p>
            <a:r>
              <a:rPr lang="en-US" altLang="zh-CN" dirty="0"/>
              <a:t>The logistic loss is a simple convex loss function popularly used in Supervised Learning literature</a:t>
            </a:r>
            <a:endParaRPr lang="zh-CN" altLang="en-US" dirty="0"/>
          </a:p>
        </p:txBody>
      </p:sp>
      <p:sp>
        <p:nvSpPr>
          <p:cNvPr id="4" name="日期占位符 3">
            <a:extLst>
              <a:ext uri="{FF2B5EF4-FFF2-40B4-BE49-F238E27FC236}">
                <a16:creationId xmlns:a16="http://schemas.microsoft.com/office/drawing/2014/main" id="{FEC9C825-0DC0-4CE5-9F3E-A805FDCA0E5B}"/>
              </a:ext>
            </a:extLst>
          </p:cNvPr>
          <p:cNvSpPr>
            <a:spLocks noGrp="1"/>
          </p:cNvSpPr>
          <p:nvPr>
            <p:ph type="dt" sz="half" idx="2"/>
          </p:nvPr>
        </p:nvSpPr>
        <p:spPr/>
        <p:txBody>
          <a:bodyPr/>
          <a:lstStyle/>
          <a:p>
            <a:fld id="{AAFE4A13-73C9-47D5-A135-F035779FC93D}" type="datetime1">
              <a:rPr lang="zh-CN" altLang="en-US" smtClean="0"/>
              <a:t>2023/12/29</a:t>
            </a:fld>
            <a:endParaRPr lang="zh-CN" altLang="en-US" dirty="0"/>
          </a:p>
        </p:txBody>
      </p:sp>
      <p:sp>
        <p:nvSpPr>
          <p:cNvPr id="5" name="页脚占位符 4">
            <a:extLst>
              <a:ext uri="{FF2B5EF4-FFF2-40B4-BE49-F238E27FC236}">
                <a16:creationId xmlns:a16="http://schemas.microsoft.com/office/drawing/2014/main" id="{3F965D0A-9FC4-4CC3-ABAC-5E9AC17431F8}"/>
              </a:ext>
            </a:extLst>
          </p:cNvPr>
          <p:cNvSpPr>
            <a:spLocks noGrp="1"/>
          </p:cNvSpPr>
          <p:nvPr>
            <p:ph type="ftr" sz="quarter" idx="3"/>
          </p:nvPr>
        </p:nvSpPr>
        <p:spPr/>
        <p:txBody>
          <a:bodyPr/>
          <a:lstStyle/>
          <a:p>
            <a:r>
              <a:rPr lang="en-US" altLang="zh-CN" cap="all">
                <a:solidFill>
                  <a:srgbClr val="FFFFFF"/>
                </a:solidFill>
                <a:latin typeface="Calibri" panose="020F0502020204030204"/>
              </a:rPr>
              <a:t>Pattern recognition</a:t>
            </a:r>
            <a:endParaRPr lang="en-US" altLang="zh-CN" cap="all" dirty="0">
              <a:solidFill>
                <a:srgbClr val="FFFFFF"/>
              </a:solidFill>
              <a:latin typeface="Calibri" panose="020F0502020204030204"/>
            </a:endParaRPr>
          </a:p>
        </p:txBody>
      </p:sp>
      <p:sp>
        <p:nvSpPr>
          <p:cNvPr id="6" name="灯片编号占位符 5">
            <a:extLst>
              <a:ext uri="{FF2B5EF4-FFF2-40B4-BE49-F238E27FC236}">
                <a16:creationId xmlns:a16="http://schemas.microsoft.com/office/drawing/2014/main" id="{01951E99-683A-4953-A8B9-1888FABDCEA2}"/>
              </a:ext>
            </a:extLst>
          </p:cNvPr>
          <p:cNvSpPr>
            <a:spLocks noGrp="1"/>
          </p:cNvSpPr>
          <p:nvPr>
            <p:ph type="sldNum" sz="quarter" idx="4"/>
          </p:nvPr>
        </p:nvSpPr>
        <p:spPr/>
        <p:txBody>
          <a:bodyPr/>
          <a:lstStyle/>
          <a:p>
            <a:fld id="{DAB89253-CF67-43B6-94EC-8C5C380108CC}" type="slidenum">
              <a:rPr lang="zh-CN" altLang="en-US" smtClean="0"/>
              <a:pPr/>
              <a:t>94</a:t>
            </a:fld>
            <a:endParaRPr lang="zh-CN" altLang="en-US" dirty="0"/>
          </a:p>
        </p:txBody>
      </p:sp>
    </p:spTree>
    <p:extLst>
      <p:ext uri="{BB962C8B-B14F-4D97-AF65-F5344CB8AC3E}">
        <p14:creationId xmlns:p14="http://schemas.microsoft.com/office/powerpoint/2010/main" val="3853645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2118</TotalTime>
  <Words>7264</Words>
  <Application>Microsoft Office PowerPoint</Application>
  <PresentationFormat>宽屏</PresentationFormat>
  <Paragraphs>702</Paragraphs>
  <Slides>94</Slides>
  <Notes>38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94</vt:i4>
      </vt:variant>
    </vt:vector>
  </HeadingPairs>
  <TitlesOfParts>
    <vt:vector size="105" baseType="lpstr">
      <vt:lpstr>-apple-system</vt:lpstr>
      <vt:lpstr>PingFang SC</vt:lpstr>
      <vt:lpstr>等线</vt:lpstr>
      <vt:lpstr>等线 Light</vt:lpstr>
      <vt:lpstr>宋体</vt:lpstr>
      <vt:lpstr>Arial</vt:lpstr>
      <vt:lpstr>Calibri</vt:lpstr>
      <vt:lpstr>Calibri Light</vt:lpstr>
      <vt:lpstr>Cambria Math</vt:lpstr>
      <vt:lpstr>Times New Roman</vt:lpstr>
      <vt:lpstr>Office 主题​​</vt:lpstr>
      <vt:lpstr>Self-supervised Learning and Contrastive Learning</vt:lpstr>
      <vt:lpstr>Today... </vt:lpstr>
      <vt:lpstr>Representation Learning</vt:lpstr>
      <vt:lpstr>Depth refines representations</vt:lpstr>
      <vt:lpstr>Deep learning is one way to learn features</vt:lpstr>
      <vt:lpstr>Deep learning is one way to learn features</vt:lpstr>
      <vt:lpstr>Deep learning is one way to learn features</vt:lpstr>
      <vt:lpstr>Why Self-Supervised Learning?</vt:lpstr>
      <vt:lpstr>Why Self-Supervised Learning?</vt:lpstr>
      <vt:lpstr>What is Self-Supervised Learning?</vt:lpstr>
      <vt:lpstr>Motivation</vt:lpstr>
      <vt:lpstr>Motivation</vt:lpstr>
      <vt:lpstr>Motivation</vt:lpstr>
      <vt:lpstr>Cognitive Principles </vt:lpstr>
      <vt:lpstr>Denoising Autoencoder</vt:lpstr>
      <vt:lpstr>Denoising Autoencoder</vt:lpstr>
      <vt:lpstr>Denoising Autoencoder</vt:lpstr>
      <vt:lpstr>Denoising Autoencoder</vt:lpstr>
      <vt:lpstr>Emphasizing corrupted dimensions</vt:lpstr>
      <vt:lpstr>Denoising Autoencoder</vt:lpstr>
      <vt:lpstr>Predict missing pieces</vt:lpstr>
      <vt:lpstr>Context encoders</vt:lpstr>
      <vt:lpstr>Context encoders</vt:lpstr>
      <vt:lpstr>Context encoders</vt:lpstr>
      <vt:lpstr>Context encoders</vt:lpstr>
      <vt:lpstr>Context encoders</vt:lpstr>
      <vt:lpstr>Context encoders</vt:lpstr>
      <vt:lpstr>Relative Position of Image Patches</vt:lpstr>
      <vt:lpstr>Relative Position of Image Patches</vt:lpstr>
      <vt:lpstr>Relative Position of Image Patches</vt:lpstr>
      <vt:lpstr>Predicting one view from another</vt:lpstr>
      <vt:lpstr>Predicting one view from another</vt:lpstr>
      <vt:lpstr>Predicting one view from another</vt:lpstr>
      <vt:lpstr>Predicting one view from another</vt:lpstr>
      <vt:lpstr>Predicting one view from another</vt:lpstr>
      <vt:lpstr>Predicting one view from another</vt:lpstr>
      <vt:lpstr>Predicting one view from another</vt:lpstr>
      <vt:lpstr>Predicting one view from another</vt:lpstr>
      <vt:lpstr>Predicting one view from another</vt:lpstr>
      <vt:lpstr>Task related self-supervised learning</vt:lpstr>
      <vt:lpstr>Task related self-supervised learning</vt:lpstr>
      <vt:lpstr>Task related self-supervised learning</vt:lpstr>
      <vt:lpstr>Task related self-supervised learning</vt:lpstr>
      <vt:lpstr>Task related self-supervised learning</vt:lpstr>
      <vt:lpstr>Cognitive Principles </vt:lpstr>
      <vt:lpstr>Self-Supervised Learning from Video</vt:lpstr>
      <vt:lpstr>Self-Supervised Learning from Video</vt:lpstr>
      <vt:lpstr>Self-Supervised Learning from Video</vt:lpstr>
      <vt:lpstr>Self-Supervised Learning from Video</vt:lpstr>
      <vt:lpstr>Self-Supervised Learning from Video</vt:lpstr>
      <vt:lpstr>Self-Supervised Learning from Video</vt:lpstr>
      <vt:lpstr>Cognitive Principles </vt:lpstr>
      <vt:lpstr>Contrastive learning</vt:lpstr>
      <vt:lpstr>Contrastive learning</vt:lpstr>
      <vt:lpstr>Contrastive learning</vt:lpstr>
      <vt:lpstr>Contrastive learning</vt:lpstr>
      <vt:lpstr>Contrastive learning</vt:lpstr>
      <vt:lpstr>Contrastive learning</vt:lpstr>
      <vt:lpstr>Similarity and dissimilarity</vt:lpstr>
      <vt:lpstr>Contrastive Loss</vt:lpstr>
      <vt:lpstr>Triplet Loss</vt:lpstr>
      <vt:lpstr>Self-supervised contrastive learning</vt:lpstr>
      <vt:lpstr>DIM (Deep InfoMax)</vt:lpstr>
      <vt:lpstr>DIM (Deep InfoMax)</vt:lpstr>
      <vt:lpstr>Contrastive Predictive Coding (CPC)</vt:lpstr>
      <vt:lpstr>Memory Bank</vt:lpstr>
      <vt:lpstr>MOCO</vt:lpstr>
      <vt:lpstr>MOCO</vt:lpstr>
      <vt:lpstr>SimCLR</vt:lpstr>
      <vt:lpstr>SimCLR</vt:lpstr>
      <vt:lpstr>SimCLR</vt:lpstr>
      <vt:lpstr>SimCLR</vt:lpstr>
      <vt:lpstr>SimCLR</vt:lpstr>
      <vt:lpstr>SimCLR</vt:lpstr>
      <vt:lpstr>SimCLR</vt:lpstr>
      <vt:lpstr>Normalized temperature-scaled cross entropy (NT-Xent)</vt:lpstr>
      <vt:lpstr>SimCLR</vt:lpstr>
      <vt:lpstr>SimCLR</vt:lpstr>
      <vt:lpstr>Distance</vt:lpstr>
      <vt:lpstr>Metric</vt:lpstr>
      <vt:lpstr>Metric</vt:lpstr>
      <vt:lpstr>Metric</vt:lpstr>
      <vt:lpstr>Metric learning</vt:lpstr>
      <vt:lpstr>Divergence</vt:lpstr>
      <vt:lpstr>Divergence</vt:lpstr>
      <vt:lpstr>f-divergences</vt:lpstr>
      <vt:lpstr>Bregman divergences</vt:lpstr>
      <vt:lpstr>Kullback-Leibler divergence</vt:lpstr>
      <vt:lpstr>Kullback-Leibler divergence</vt:lpstr>
      <vt:lpstr>Kullback-Leibler divergence</vt:lpstr>
      <vt:lpstr>Kullback-Leibler divergence</vt:lpstr>
      <vt:lpstr>Kullback-Leibler divergence</vt:lpstr>
      <vt:lpstr>Cross entropy</vt:lpstr>
      <vt:lpstr>Logistic Loss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Ying SHEN</dc:creator>
  <cp:lastModifiedBy>Ying SHEN</cp:lastModifiedBy>
  <cp:revision>423</cp:revision>
  <dcterms:created xsi:type="dcterms:W3CDTF">2023-09-01T05:42:37Z</dcterms:created>
  <dcterms:modified xsi:type="dcterms:W3CDTF">2023-12-29T00:46:29Z</dcterms:modified>
</cp:coreProperties>
</file>